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70" r:id="rId5"/>
    <p:sldId id="260" r:id="rId6"/>
    <p:sldId id="262" r:id="rId7"/>
    <p:sldId id="263" r:id="rId8"/>
    <p:sldId id="264" r:id="rId9"/>
    <p:sldId id="265" r:id="rId10"/>
    <p:sldId id="280" r:id="rId11"/>
    <p:sldId id="268" r:id="rId12"/>
    <p:sldId id="276" r:id="rId13"/>
    <p:sldId id="277" r:id="rId14"/>
    <p:sldId id="269" r:id="rId15"/>
    <p:sldId id="274" r:id="rId16"/>
    <p:sldId id="275" r:id="rId17"/>
    <p:sldId id="281" r:id="rId18"/>
    <p:sldId id="267" r:id="rId19"/>
    <p:sldId id="271" r:id="rId20"/>
    <p:sldId id="279" r:id="rId21"/>
    <p:sldId id="272"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1" d="100"/>
          <a:sy n="111" d="100"/>
        </p:scale>
        <p:origin x="56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kavithagr\Documents\IITH\IITH%20Database\MoU%20Databas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Summary!$G$1</c:f>
              <c:strCache>
                <c:ptCount val="1"/>
                <c:pt idx="0">
                  <c:v>Active</c:v>
                </c:pt>
              </c:strCache>
            </c:strRef>
          </c:tx>
          <c:spPr>
            <a:solidFill>
              <a:schemeClr val="accent1"/>
            </a:solidFill>
            <a:ln>
              <a:noFill/>
            </a:ln>
            <a:effectLst/>
            <a:sp3d/>
          </c:spPr>
          <c:invertIfNegative val="0"/>
          <c:cat>
            <c:strRef>
              <c:f>Summary!$F$2:$F$11</c:f>
              <c:strCache>
                <c:ptCount val="10"/>
                <c:pt idx="0">
                  <c:v>Australia</c:v>
                </c:pt>
                <c:pt idx="1">
                  <c:v>Austria</c:v>
                </c:pt>
                <c:pt idx="2">
                  <c:v>Canada</c:v>
                </c:pt>
                <c:pt idx="3">
                  <c:v>France</c:v>
                </c:pt>
                <c:pt idx="4">
                  <c:v>Germany</c:v>
                </c:pt>
                <c:pt idx="5">
                  <c:v>Japan</c:v>
                </c:pt>
                <c:pt idx="6">
                  <c:v>South Korea</c:v>
                </c:pt>
                <c:pt idx="7">
                  <c:v>Taiwan</c:v>
                </c:pt>
                <c:pt idx="8">
                  <c:v>UK</c:v>
                </c:pt>
                <c:pt idx="9">
                  <c:v>USA</c:v>
                </c:pt>
              </c:strCache>
            </c:strRef>
          </c:cat>
          <c:val>
            <c:numRef>
              <c:f>Summary!$G$2:$G$11</c:f>
              <c:numCache>
                <c:formatCode>General</c:formatCode>
                <c:ptCount val="10"/>
                <c:pt idx="0">
                  <c:v>3</c:v>
                </c:pt>
                <c:pt idx="1">
                  <c:v>0</c:v>
                </c:pt>
                <c:pt idx="2">
                  <c:v>0</c:v>
                </c:pt>
                <c:pt idx="3">
                  <c:v>1</c:v>
                </c:pt>
                <c:pt idx="4">
                  <c:v>1</c:v>
                </c:pt>
                <c:pt idx="5">
                  <c:v>29</c:v>
                </c:pt>
                <c:pt idx="6">
                  <c:v>3</c:v>
                </c:pt>
                <c:pt idx="7">
                  <c:v>3</c:v>
                </c:pt>
                <c:pt idx="8">
                  <c:v>1</c:v>
                </c:pt>
                <c:pt idx="9">
                  <c:v>2</c:v>
                </c:pt>
              </c:numCache>
            </c:numRef>
          </c:val>
          <c:extLst>
            <c:ext xmlns:c16="http://schemas.microsoft.com/office/drawing/2014/chart" uri="{C3380CC4-5D6E-409C-BE32-E72D297353CC}">
              <c16:uniqueId val="{00000000-6618-5040-AECB-DFAEAA6D02E0}"/>
            </c:ext>
          </c:extLst>
        </c:ser>
        <c:dLbls>
          <c:showLegendKey val="0"/>
          <c:showVal val="0"/>
          <c:showCatName val="0"/>
          <c:showSerName val="0"/>
          <c:showPercent val="0"/>
          <c:showBubbleSize val="0"/>
        </c:dLbls>
        <c:gapWidth val="150"/>
        <c:shape val="box"/>
        <c:axId val="1942635648"/>
        <c:axId val="1942680320"/>
        <c:axId val="0"/>
      </c:bar3DChart>
      <c:catAx>
        <c:axId val="19426356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crossAx val="1942680320"/>
        <c:crosses val="autoZero"/>
        <c:auto val="1"/>
        <c:lblAlgn val="ctr"/>
        <c:lblOffset val="100"/>
        <c:noMultiLvlLbl val="0"/>
      </c:catAx>
      <c:valAx>
        <c:axId val="1942680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263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46477381365954"/>
          <c:y val="3.1399374698365418E-3"/>
          <c:w val="0.97109609225167337"/>
          <c:h val="0.47405795580922006"/>
        </c:manualLayout>
      </c:layout>
      <c:barChart>
        <c:barDir val="col"/>
        <c:grouping val="clustered"/>
        <c:varyColors val="0"/>
        <c:ser>
          <c:idx val="0"/>
          <c:order val="0"/>
          <c:tx>
            <c:strRef>
              <c:f>Sheet1!$B$1</c:f>
              <c:strCache>
                <c:ptCount val="1"/>
                <c:pt idx="0">
                  <c:v>Count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Bangladesh</c:v>
                </c:pt>
                <c:pt idx="1">
                  <c:v>Indonesia</c:v>
                </c:pt>
                <c:pt idx="2">
                  <c:v>Myanmar</c:v>
                </c:pt>
                <c:pt idx="3">
                  <c:v>Nepal</c:v>
                </c:pt>
                <c:pt idx="4">
                  <c:v>Phiilippines</c:v>
                </c:pt>
                <c:pt idx="5">
                  <c:v>Somalia</c:v>
                </c:pt>
                <c:pt idx="6">
                  <c:v>Sudan</c:v>
                </c:pt>
                <c:pt idx="7">
                  <c:v>Syria</c:v>
                </c:pt>
              </c:strCache>
            </c:strRef>
          </c:cat>
          <c:val>
            <c:numRef>
              <c:f>Sheet1!$B$2:$B$9</c:f>
              <c:numCache>
                <c:formatCode>General</c:formatCode>
                <c:ptCount val="8"/>
                <c:pt idx="0">
                  <c:v>1</c:v>
                </c:pt>
                <c:pt idx="1">
                  <c:v>1</c:v>
                </c:pt>
                <c:pt idx="2">
                  <c:v>3</c:v>
                </c:pt>
                <c:pt idx="3">
                  <c:v>2</c:v>
                </c:pt>
                <c:pt idx="4">
                  <c:v>1</c:v>
                </c:pt>
                <c:pt idx="5">
                  <c:v>1</c:v>
                </c:pt>
                <c:pt idx="6">
                  <c:v>1</c:v>
                </c:pt>
                <c:pt idx="7">
                  <c:v>1</c:v>
                </c:pt>
              </c:numCache>
            </c:numRef>
          </c:val>
          <c:extLst>
            <c:ext xmlns:c16="http://schemas.microsoft.com/office/drawing/2014/chart" uri="{C3380CC4-5D6E-409C-BE32-E72D297353CC}">
              <c16:uniqueId val="{00000000-EFDE-2C45-A516-BAC9FE4FBECB}"/>
            </c:ext>
          </c:extLst>
        </c:ser>
        <c:dLbls>
          <c:showLegendKey val="0"/>
          <c:showVal val="0"/>
          <c:showCatName val="0"/>
          <c:showSerName val="0"/>
          <c:showPercent val="0"/>
          <c:showBubbleSize val="0"/>
        </c:dLbls>
        <c:gapWidth val="219"/>
        <c:overlap val="-27"/>
        <c:axId val="998599023"/>
        <c:axId val="998601519"/>
      </c:barChart>
      <c:catAx>
        <c:axId val="99859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C00000"/>
                </a:solidFill>
                <a:latin typeface="+mn-lt"/>
                <a:ea typeface="+mn-ea"/>
                <a:cs typeface="+mn-cs"/>
              </a:defRPr>
            </a:pPr>
            <a:endParaRPr lang="en-US"/>
          </a:p>
        </c:txPr>
        <c:crossAx val="998601519"/>
        <c:crosses val="autoZero"/>
        <c:auto val="1"/>
        <c:lblAlgn val="ctr"/>
        <c:lblOffset val="100"/>
        <c:noMultiLvlLbl val="0"/>
      </c:catAx>
      <c:valAx>
        <c:axId val="998601519"/>
        <c:scaling>
          <c:orientation val="minMax"/>
          <c:max val="5"/>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98599023"/>
        <c:crosses val="autoZero"/>
        <c:crossBetween val="between"/>
        <c:min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8527-A10D-9BD2-7DCC-BA2E38966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BA67801-B3F5-E34C-FDAD-09E95AF77D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7DD93AAF-295A-1A2F-ED58-993AD3CC1AAD}"/>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5" name="Footer Placeholder 4">
            <a:extLst>
              <a:ext uri="{FF2B5EF4-FFF2-40B4-BE49-F238E27FC236}">
                <a16:creationId xmlns:a16="http://schemas.microsoft.com/office/drawing/2014/main" id="{5D9434FF-150B-B889-A497-BC838AF9717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AA1B5BF-1B16-9370-252D-4D7BA4654C8D}"/>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188946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2D5B-A61D-1B0B-1063-380AC3163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BB543956-C4C9-8C6E-D241-0DAE13F78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28E8ABDA-FBB5-9951-4FA6-6836112456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394275-6233-DD19-3B48-709A4822E8A0}"/>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6" name="Footer Placeholder 5">
            <a:extLst>
              <a:ext uri="{FF2B5EF4-FFF2-40B4-BE49-F238E27FC236}">
                <a16:creationId xmlns:a16="http://schemas.microsoft.com/office/drawing/2014/main" id="{E3FF1816-6EC6-78E8-DFB6-733F77C8211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4E50FD3-C119-AAB7-4D84-CF1576DBCBA2}"/>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2025335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4C49-247F-2881-946C-AC8B019BD2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7CF0B2E-AF0E-6A8E-9E63-CE8FF36FA8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B9F2D31-50AA-9E6F-F343-CF93A3C5A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7F39D-A5E5-414C-0506-A0300AE6F7EA}"/>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6" name="Footer Placeholder 5">
            <a:extLst>
              <a:ext uri="{FF2B5EF4-FFF2-40B4-BE49-F238E27FC236}">
                <a16:creationId xmlns:a16="http://schemas.microsoft.com/office/drawing/2014/main" id="{DCCF2CB8-A169-0CAA-CC27-EC9970706A8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E9827BF-ABAF-831B-999A-AC208B56A106}"/>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150051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606B8-FCB4-A9BA-00EC-FA66CFD982D5}"/>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037235E-74E1-0E94-99D2-97EE9533C8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1D2873-05EE-A876-F0D9-FAC0656DC147}"/>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5" name="Footer Placeholder 4">
            <a:extLst>
              <a:ext uri="{FF2B5EF4-FFF2-40B4-BE49-F238E27FC236}">
                <a16:creationId xmlns:a16="http://schemas.microsoft.com/office/drawing/2014/main" id="{DD44B449-BD2F-168A-677D-CD4A4F9DC42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0AE96E3-8384-33E1-3AE2-ABE6D0836AA7}"/>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98130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ABCFB9-B35A-524E-0CE7-5401F2203A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2CDCC48-0A27-8D82-A9FE-FC04A9AA2F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C5E1D63-6D2A-E20C-C39C-431CC66B69C9}"/>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5" name="Footer Placeholder 4">
            <a:extLst>
              <a:ext uri="{FF2B5EF4-FFF2-40B4-BE49-F238E27FC236}">
                <a16:creationId xmlns:a16="http://schemas.microsoft.com/office/drawing/2014/main" id="{B584305E-2FDB-87E7-2430-B6CB9BE5B5F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51ABF91-8821-7472-914A-B9715B96D01C}"/>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1047295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E632-8173-6233-46F2-B93B6743319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84A39FC-9021-E4BB-5DF2-90A514630D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6610254-60FB-F0BA-BDB0-B9E0CD368671}"/>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5" name="Footer Placeholder 4">
            <a:extLst>
              <a:ext uri="{FF2B5EF4-FFF2-40B4-BE49-F238E27FC236}">
                <a16:creationId xmlns:a16="http://schemas.microsoft.com/office/drawing/2014/main" id="{21840137-79DB-7044-1394-B912839B82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EF0845-252B-DE82-5B55-F53FC99F2F0D}"/>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222351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C3A4-EFCC-6A2B-9604-3DB57F5A17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24E1240-D564-5301-F7C5-6A64F7C165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F3996-B3A7-2D82-ACF9-BC90927AA481}"/>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5" name="Footer Placeholder 4">
            <a:extLst>
              <a:ext uri="{FF2B5EF4-FFF2-40B4-BE49-F238E27FC236}">
                <a16:creationId xmlns:a16="http://schemas.microsoft.com/office/drawing/2014/main" id="{EA0A2113-5EBA-17A0-2FF0-CA3B5637F05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965BA4A-4A0F-E3E2-ABFA-77B666110985}"/>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58014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938A-DEBB-A8E3-92FE-8767ADDB7CDA}"/>
              </a:ext>
            </a:extLst>
          </p:cNvPr>
          <p:cNvSpPr>
            <a:spLocks noGrp="1"/>
          </p:cNvSpPr>
          <p:nvPr>
            <p:ph type="title" hasCustomPrompt="1"/>
          </p:nvPr>
        </p:nvSpPr>
        <p:spPr>
          <a:xfrm>
            <a:off x="628474" y="365125"/>
            <a:ext cx="9995483" cy="1325563"/>
          </a:xfrm>
        </p:spPr>
        <p:txBody>
          <a:bodyPr>
            <a:normAutofit/>
          </a:bodyPr>
          <a:lstStyle>
            <a:lvl1pPr>
              <a:defRPr sz="3600" b="1">
                <a:solidFill>
                  <a:schemeClr val="accent2"/>
                </a:solidFill>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id="{4D8102B7-505C-C78A-152B-E8083341E53D}"/>
              </a:ext>
            </a:extLst>
          </p:cNvPr>
          <p:cNvSpPr>
            <a:spLocks noGrp="1"/>
          </p:cNvSpPr>
          <p:nvPr>
            <p:ph sz="half" idx="1"/>
          </p:nvPr>
        </p:nvSpPr>
        <p:spPr>
          <a:xfrm>
            <a:off x="628476" y="1825625"/>
            <a:ext cx="9995482" cy="4351338"/>
          </a:xfrm>
        </p:spPr>
        <p:txBody>
          <a:bodyPr>
            <a:normAutofit/>
          </a:bodyPr>
          <a:lstStyle>
            <a:lvl1pPr>
              <a:lnSpc>
                <a:spcPct val="100000"/>
              </a:lnSpc>
              <a:defRPr sz="2000">
                <a:solidFill>
                  <a:schemeClr val="tx1">
                    <a:lumMod val="65000"/>
                    <a:lumOff val="35000"/>
                  </a:schemeClr>
                </a:solidFill>
              </a:defRPr>
            </a:lvl1pPr>
            <a:lvl2pPr>
              <a:lnSpc>
                <a:spcPct val="100000"/>
              </a:lnSpc>
              <a:defRPr sz="2000">
                <a:solidFill>
                  <a:schemeClr val="tx1">
                    <a:lumMod val="65000"/>
                    <a:lumOff val="35000"/>
                  </a:schemeClr>
                </a:solidFill>
              </a:defRPr>
            </a:lvl2pPr>
            <a:lvl3pPr>
              <a:lnSpc>
                <a:spcPct val="100000"/>
              </a:lnSpc>
              <a:defRPr sz="2000">
                <a:solidFill>
                  <a:schemeClr val="tx1">
                    <a:lumMod val="65000"/>
                    <a:lumOff val="35000"/>
                  </a:schemeClr>
                </a:solidFill>
              </a:defRPr>
            </a:lvl3pPr>
            <a:lvl4pPr>
              <a:lnSpc>
                <a:spcPct val="100000"/>
              </a:lnSpc>
              <a:defRPr sz="2000">
                <a:solidFill>
                  <a:schemeClr val="tx1">
                    <a:lumMod val="65000"/>
                    <a:lumOff val="35000"/>
                  </a:schemeClr>
                </a:solidFill>
              </a:defRPr>
            </a:lvl4pPr>
            <a:lvl5pPr>
              <a:lnSpc>
                <a:spcPct val="100000"/>
              </a:lnSpc>
              <a:defRPr sz="20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a:extLst>
              <a:ext uri="{FF2B5EF4-FFF2-40B4-BE49-F238E27FC236}">
                <a16:creationId xmlns:a16="http://schemas.microsoft.com/office/drawing/2014/main" id="{10697C85-5840-4242-010B-EE2E4D048973}"/>
              </a:ext>
            </a:extLst>
          </p:cNvPr>
          <p:cNvSpPr>
            <a:spLocks noGrp="1"/>
          </p:cNvSpPr>
          <p:nvPr>
            <p:ph type="dt" sz="half" idx="10"/>
          </p:nvPr>
        </p:nvSpPr>
        <p:spPr>
          <a:xfrm>
            <a:off x="628475" y="6356350"/>
            <a:ext cx="2223082" cy="365125"/>
          </a:xfrm>
        </p:spPr>
        <p:txBody>
          <a:bodyPr/>
          <a:lstStyle/>
          <a:p>
            <a:fld id="{BE1780AD-E2FF-43EB-BB7A-A0F618ABAB4A}" type="datetimeFigureOut">
              <a:rPr lang="en-IN" smtClean="0"/>
              <a:t>04/10/22</a:t>
            </a:fld>
            <a:endParaRPr lang="en-IN"/>
          </a:p>
        </p:txBody>
      </p:sp>
      <p:sp>
        <p:nvSpPr>
          <p:cNvPr id="6" name="Footer Placeholder 5">
            <a:extLst>
              <a:ext uri="{FF2B5EF4-FFF2-40B4-BE49-F238E27FC236}">
                <a16:creationId xmlns:a16="http://schemas.microsoft.com/office/drawing/2014/main" id="{0A528C5F-DC2E-EA9D-8764-FB059C5254F5}"/>
              </a:ext>
            </a:extLst>
          </p:cNvPr>
          <p:cNvSpPr>
            <a:spLocks noGrp="1"/>
          </p:cNvSpPr>
          <p:nvPr>
            <p:ph type="ftr" sz="quarter" idx="11"/>
          </p:nvPr>
        </p:nvSpPr>
        <p:spPr>
          <a:xfrm>
            <a:off x="3308757" y="6356350"/>
            <a:ext cx="4114800" cy="365125"/>
          </a:xfrm>
        </p:spPr>
        <p:txBody>
          <a:bodyPr/>
          <a:lstStyle/>
          <a:p>
            <a:endParaRPr lang="en-IN"/>
          </a:p>
        </p:txBody>
      </p:sp>
      <p:sp>
        <p:nvSpPr>
          <p:cNvPr id="7" name="Slide Number Placeholder 6">
            <a:extLst>
              <a:ext uri="{FF2B5EF4-FFF2-40B4-BE49-F238E27FC236}">
                <a16:creationId xmlns:a16="http://schemas.microsoft.com/office/drawing/2014/main" id="{15D1CE81-CAF5-3EDB-D628-48BD43928E97}"/>
              </a:ext>
            </a:extLst>
          </p:cNvPr>
          <p:cNvSpPr>
            <a:spLocks noGrp="1"/>
          </p:cNvSpPr>
          <p:nvPr>
            <p:ph type="sldNum" sz="quarter" idx="12"/>
          </p:nvPr>
        </p:nvSpPr>
        <p:spPr>
          <a:xfrm>
            <a:off x="7880757" y="6356350"/>
            <a:ext cx="2743200" cy="365125"/>
          </a:xfrm>
        </p:spPr>
        <p:txBody>
          <a:bodyPr/>
          <a:lstStyle/>
          <a:p>
            <a:fld id="{10547C59-D5D0-41F6-944B-C7C58B0E7660}" type="slidenum">
              <a:rPr lang="en-IN" smtClean="0"/>
              <a:t>‹#›</a:t>
            </a:fld>
            <a:endParaRPr lang="en-IN"/>
          </a:p>
        </p:txBody>
      </p:sp>
      <p:pic>
        <p:nvPicPr>
          <p:cNvPr id="9" name="Picture 8">
            <a:extLst>
              <a:ext uri="{FF2B5EF4-FFF2-40B4-BE49-F238E27FC236}">
                <a16:creationId xmlns:a16="http://schemas.microsoft.com/office/drawing/2014/main" id="{576E9CBE-B0A8-7A87-6141-A2CF1B8516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40438" y="0"/>
            <a:ext cx="1051562" cy="6858000"/>
          </a:xfrm>
          <a:prstGeom prst="rect">
            <a:avLst/>
          </a:prstGeom>
        </p:spPr>
      </p:pic>
    </p:spTree>
    <p:extLst>
      <p:ext uri="{BB962C8B-B14F-4D97-AF65-F5344CB8AC3E}">
        <p14:creationId xmlns:p14="http://schemas.microsoft.com/office/powerpoint/2010/main" val="4024312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6E9CBE-B0A8-7A87-6141-A2CF1B851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40438" y="0"/>
            <a:ext cx="1051562" cy="6858000"/>
          </a:xfrm>
          <a:prstGeom prst="rect">
            <a:avLst/>
          </a:prstGeom>
        </p:spPr>
      </p:pic>
      <p:sp>
        <p:nvSpPr>
          <p:cNvPr id="12" name="Date Placeholder 4">
            <a:extLst>
              <a:ext uri="{FF2B5EF4-FFF2-40B4-BE49-F238E27FC236}">
                <a16:creationId xmlns:a16="http://schemas.microsoft.com/office/drawing/2014/main" id="{D20A1042-2C2C-56E7-8914-4B8034F469C9}"/>
              </a:ext>
            </a:extLst>
          </p:cNvPr>
          <p:cNvSpPr>
            <a:spLocks noGrp="1"/>
          </p:cNvSpPr>
          <p:nvPr>
            <p:ph type="dt" sz="half" idx="10"/>
          </p:nvPr>
        </p:nvSpPr>
        <p:spPr>
          <a:xfrm>
            <a:off x="628475" y="6356350"/>
            <a:ext cx="2223082" cy="365125"/>
          </a:xfrm>
        </p:spPr>
        <p:txBody>
          <a:bodyPr/>
          <a:lstStyle/>
          <a:p>
            <a:fld id="{BE1780AD-E2FF-43EB-BB7A-A0F618ABAB4A}" type="datetimeFigureOut">
              <a:rPr lang="en-IN" smtClean="0"/>
              <a:t>04/10/22</a:t>
            </a:fld>
            <a:endParaRPr lang="en-IN"/>
          </a:p>
        </p:txBody>
      </p:sp>
      <p:sp>
        <p:nvSpPr>
          <p:cNvPr id="13" name="Footer Placeholder 5">
            <a:extLst>
              <a:ext uri="{FF2B5EF4-FFF2-40B4-BE49-F238E27FC236}">
                <a16:creationId xmlns:a16="http://schemas.microsoft.com/office/drawing/2014/main" id="{F151045F-72C7-FD23-B1E1-A283CF7E493B}"/>
              </a:ext>
            </a:extLst>
          </p:cNvPr>
          <p:cNvSpPr>
            <a:spLocks noGrp="1"/>
          </p:cNvSpPr>
          <p:nvPr>
            <p:ph type="ftr" sz="quarter" idx="11"/>
          </p:nvPr>
        </p:nvSpPr>
        <p:spPr>
          <a:xfrm>
            <a:off x="3308757" y="6356350"/>
            <a:ext cx="4114800" cy="365125"/>
          </a:xfrm>
        </p:spPr>
        <p:txBody>
          <a:bodyPr/>
          <a:lstStyle/>
          <a:p>
            <a:endParaRPr lang="en-IN"/>
          </a:p>
        </p:txBody>
      </p:sp>
      <p:sp>
        <p:nvSpPr>
          <p:cNvPr id="14" name="Slide Number Placeholder 6">
            <a:extLst>
              <a:ext uri="{FF2B5EF4-FFF2-40B4-BE49-F238E27FC236}">
                <a16:creationId xmlns:a16="http://schemas.microsoft.com/office/drawing/2014/main" id="{FA3A83CC-6DB7-45C7-60DC-9CA68B5D57BC}"/>
              </a:ext>
            </a:extLst>
          </p:cNvPr>
          <p:cNvSpPr>
            <a:spLocks noGrp="1"/>
          </p:cNvSpPr>
          <p:nvPr>
            <p:ph type="sldNum" sz="quarter" idx="12"/>
          </p:nvPr>
        </p:nvSpPr>
        <p:spPr>
          <a:xfrm>
            <a:off x="7880757" y="6356350"/>
            <a:ext cx="2743200" cy="365125"/>
          </a:xfrm>
        </p:spPr>
        <p:txBody>
          <a:bodyPr/>
          <a:lstStyle/>
          <a:p>
            <a:fld id="{10547C59-D5D0-41F6-944B-C7C58B0E7660}" type="slidenum">
              <a:rPr lang="en-IN" smtClean="0"/>
              <a:t>‹#›</a:t>
            </a:fld>
            <a:endParaRPr lang="en-IN"/>
          </a:p>
        </p:txBody>
      </p:sp>
      <p:sp>
        <p:nvSpPr>
          <p:cNvPr id="15" name="Title 1">
            <a:extLst>
              <a:ext uri="{FF2B5EF4-FFF2-40B4-BE49-F238E27FC236}">
                <a16:creationId xmlns:a16="http://schemas.microsoft.com/office/drawing/2014/main" id="{945B7EB1-6AA9-48C8-DA33-8389B7ED00E7}"/>
              </a:ext>
            </a:extLst>
          </p:cNvPr>
          <p:cNvSpPr>
            <a:spLocks noGrp="1"/>
          </p:cNvSpPr>
          <p:nvPr>
            <p:ph type="title" hasCustomPrompt="1"/>
          </p:nvPr>
        </p:nvSpPr>
        <p:spPr>
          <a:xfrm>
            <a:off x="628474" y="365125"/>
            <a:ext cx="9995483" cy="1325563"/>
          </a:xfrm>
        </p:spPr>
        <p:txBody>
          <a:bodyPr>
            <a:normAutofit/>
          </a:bodyPr>
          <a:lstStyle>
            <a:lvl1pPr>
              <a:defRPr sz="3600" b="1">
                <a:solidFill>
                  <a:schemeClr val="accent2"/>
                </a:solidFill>
              </a:defRPr>
            </a:lvl1pPr>
          </a:lstStyle>
          <a:p>
            <a:r>
              <a:rPr lang="en-US" dirty="0"/>
              <a:t>CLICK TO EDIT MASTER TITLE STYLE</a:t>
            </a:r>
            <a:endParaRPr lang="en-IN" dirty="0"/>
          </a:p>
        </p:txBody>
      </p:sp>
      <p:sp>
        <p:nvSpPr>
          <p:cNvPr id="16" name="Content Placeholder 2">
            <a:extLst>
              <a:ext uri="{FF2B5EF4-FFF2-40B4-BE49-F238E27FC236}">
                <a16:creationId xmlns:a16="http://schemas.microsoft.com/office/drawing/2014/main" id="{0C228D16-4A6F-F647-B699-F27DFFFF4C50}"/>
              </a:ext>
            </a:extLst>
          </p:cNvPr>
          <p:cNvSpPr>
            <a:spLocks noGrp="1"/>
          </p:cNvSpPr>
          <p:nvPr>
            <p:ph sz="half" idx="1"/>
          </p:nvPr>
        </p:nvSpPr>
        <p:spPr>
          <a:xfrm>
            <a:off x="628476" y="1825625"/>
            <a:ext cx="9995482" cy="4351338"/>
          </a:xfrm>
        </p:spPr>
        <p:txBody>
          <a:bodyPr>
            <a:normAutofit/>
          </a:bodyPr>
          <a:lstStyle>
            <a:lvl1pPr>
              <a:lnSpc>
                <a:spcPct val="100000"/>
              </a:lnSpc>
              <a:defRPr sz="2000">
                <a:solidFill>
                  <a:schemeClr val="tx1">
                    <a:lumMod val="65000"/>
                    <a:lumOff val="35000"/>
                  </a:schemeClr>
                </a:solidFill>
              </a:defRPr>
            </a:lvl1pPr>
            <a:lvl2pPr>
              <a:lnSpc>
                <a:spcPct val="100000"/>
              </a:lnSpc>
              <a:defRPr sz="2000">
                <a:solidFill>
                  <a:schemeClr val="tx1">
                    <a:lumMod val="65000"/>
                    <a:lumOff val="35000"/>
                  </a:schemeClr>
                </a:solidFill>
              </a:defRPr>
            </a:lvl2pPr>
            <a:lvl3pPr>
              <a:lnSpc>
                <a:spcPct val="100000"/>
              </a:lnSpc>
              <a:defRPr sz="2000">
                <a:solidFill>
                  <a:schemeClr val="tx1">
                    <a:lumMod val="65000"/>
                    <a:lumOff val="35000"/>
                  </a:schemeClr>
                </a:solidFill>
              </a:defRPr>
            </a:lvl3pPr>
            <a:lvl4pPr>
              <a:lnSpc>
                <a:spcPct val="100000"/>
              </a:lnSpc>
              <a:defRPr sz="2000">
                <a:solidFill>
                  <a:schemeClr val="tx1">
                    <a:lumMod val="65000"/>
                    <a:lumOff val="35000"/>
                  </a:schemeClr>
                </a:solidFill>
              </a:defRPr>
            </a:lvl4pPr>
            <a:lvl5pPr>
              <a:lnSpc>
                <a:spcPct val="100000"/>
              </a:lnSpc>
              <a:defRPr sz="20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99042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6E9CBE-B0A8-7A87-6141-A2CF1B8516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40438" y="0"/>
            <a:ext cx="1051562" cy="6858000"/>
          </a:xfrm>
          <a:prstGeom prst="rect">
            <a:avLst/>
          </a:prstGeom>
        </p:spPr>
      </p:pic>
      <p:sp>
        <p:nvSpPr>
          <p:cNvPr id="10" name="Date Placeholder 4">
            <a:extLst>
              <a:ext uri="{FF2B5EF4-FFF2-40B4-BE49-F238E27FC236}">
                <a16:creationId xmlns:a16="http://schemas.microsoft.com/office/drawing/2014/main" id="{9CAA79AD-24B6-0599-328E-277A518FCC87}"/>
              </a:ext>
            </a:extLst>
          </p:cNvPr>
          <p:cNvSpPr>
            <a:spLocks noGrp="1"/>
          </p:cNvSpPr>
          <p:nvPr>
            <p:ph type="dt" sz="half" idx="10"/>
          </p:nvPr>
        </p:nvSpPr>
        <p:spPr>
          <a:xfrm>
            <a:off x="628475" y="6356350"/>
            <a:ext cx="2223082" cy="365125"/>
          </a:xfrm>
        </p:spPr>
        <p:txBody>
          <a:bodyPr/>
          <a:lstStyle/>
          <a:p>
            <a:fld id="{BE1780AD-E2FF-43EB-BB7A-A0F618ABAB4A}" type="datetimeFigureOut">
              <a:rPr lang="en-IN" smtClean="0"/>
              <a:t>04/10/22</a:t>
            </a:fld>
            <a:endParaRPr lang="en-IN"/>
          </a:p>
        </p:txBody>
      </p:sp>
      <p:sp>
        <p:nvSpPr>
          <p:cNvPr id="11" name="Footer Placeholder 5">
            <a:extLst>
              <a:ext uri="{FF2B5EF4-FFF2-40B4-BE49-F238E27FC236}">
                <a16:creationId xmlns:a16="http://schemas.microsoft.com/office/drawing/2014/main" id="{F27618AB-046D-B26B-C9EF-2B459155A991}"/>
              </a:ext>
            </a:extLst>
          </p:cNvPr>
          <p:cNvSpPr>
            <a:spLocks noGrp="1"/>
          </p:cNvSpPr>
          <p:nvPr>
            <p:ph type="ftr" sz="quarter" idx="11"/>
          </p:nvPr>
        </p:nvSpPr>
        <p:spPr>
          <a:xfrm>
            <a:off x="3308757" y="6356350"/>
            <a:ext cx="4114800" cy="365125"/>
          </a:xfrm>
        </p:spPr>
        <p:txBody>
          <a:bodyPr/>
          <a:lstStyle/>
          <a:p>
            <a:endParaRPr lang="en-IN"/>
          </a:p>
        </p:txBody>
      </p:sp>
      <p:sp>
        <p:nvSpPr>
          <p:cNvPr id="12" name="Slide Number Placeholder 6">
            <a:extLst>
              <a:ext uri="{FF2B5EF4-FFF2-40B4-BE49-F238E27FC236}">
                <a16:creationId xmlns:a16="http://schemas.microsoft.com/office/drawing/2014/main" id="{6B56EC59-A809-BE5D-B0D5-5936FD288CD6}"/>
              </a:ext>
            </a:extLst>
          </p:cNvPr>
          <p:cNvSpPr>
            <a:spLocks noGrp="1"/>
          </p:cNvSpPr>
          <p:nvPr>
            <p:ph type="sldNum" sz="quarter" idx="12"/>
          </p:nvPr>
        </p:nvSpPr>
        <p:spPr>
          <a:xfrm>
            <a:off x="7880757" y="6356350"/>
            <a:ext cx="2743200" cy="365125"/>
          </a:xfrm>
        </p:spPr>
        <p:txBody>
          <a:bodyPr/>
          <a:lstStyle/>
          <a:p>
            <a:fld id="{10547C59-D5D0-41F6-944B-C7C58B0E7660}" type="slidenum">
              <a:rPr lang="en-IN" smtClean="0"/>
              <a:t>‹#›</a:t>
            </a:fld>
            <a:endParaRPr lang="en-IN"/>
          </a:p>
        </p:txBody>
      </p:sp>
      <p:sp>
        <p:nvSpPr>
          <p:cNvPr id="13" name="Title 1">
            <a:extLst>
              <a:ext uri="{FF2B5EF4-FFF2-40B4-BE49-F238E27FC236}">
                <a16:creationId xmlns:a16="http://schemas.microsoft.com/office/drawing/2014/main" id="{FAD52A66-1296-E979-C266-DB230693B229}"/>
              </a:ext>
            </a:extLst>
          </p:cNvPr>
          <p:cNvSpPr>
            <a:spLocks noGrp="1"/>
          </p:cNvSpPr>
          <p:nvPr>
            <p:ph type="title" hasCustomPrompt="1"/>
          </p:nvPr>
        </p:nvSpPr>
        <p:spPr>
          <a:xfrm>
            <a:off x="628474" y="365125"/>
            <a:ext cx="9995483" cy="1325563"/>
          </a:xfrm>
        </p:spPr>
        <p:txBody>
          <a:bodyPr>
            <a:normAutofit/>
          </a:bodyPr>
          <a:lstStyle>
            <a:lvl1pPr>
              <a:defRPr sz="3600" b="1">
                <a:solidFill>
                  <a:schemeClr val="accent2"/>
                </a:solidFill>
              </a:defRPr>
            </a:lvl1pPr>
          </a:lstStyle>
          <a:p>
            <a:r>
              <a:rPr lang="en-US" dirty="0"/>
              <a:t>CLICK TO EDIT MASTER TITLE STYLE</a:t>
            </a:r>
            <a:endParaRPr lang="en-IN" dirty="0"/>
          </a:p>
        </p:txBody>
      </p:sp>
      <p:sp>
        <p:nvSpPr>
          <p:cNvPr id="14" name="Content Placeholder 2">
            <a:extLst>
              <a:ext uri="{FF2B5EF4-FFF2-40B4-BE49-F238E27FC236}">
                <a16:creationId xmlns:a16="http://schemas.microsoft.com/office/drawing/2014/main" id="{EF6343BF-30CA-971F-E93A-5B7472AE0657}"/>
              </a:ext>
            </a:extLst>
          </p:cNvPr>
          <p:cNvSpPr>
            <a:spLocks noGrp="1"/>
          </p:cNvSpPr>
          <p:nvPr>
            <p:ph sz="half" idx="1"/>
          </p:nvPr>
        </p:nvSpPr>
        <p:spPr>
          <a:xfrm>
            <a:off x="628476" y="1825625"/>
            <a:ext cx="9995482" cy="4351338"/>
          </a:xfrm>
        </p:spPr>
        <p:txBody>
          <a:bodyPr>
            <a:normAutofit/>
          </a:bodyPr>
          <a:lstStyle>
            <a:lvl1pPr>
              <a:lnSpc>
                <a:spcPct val="100000"/>
              </a:lnSpc>
              <a:defRPr sz="2000">
                <a:solidFill>
                  <a:schemeClr val="tx1">
                    <a:lumMod val="65000"/>
                    <a:lumOff val="35000"/>
                  </a:schemeClr>
                </a:solidFill>
              </a:defRPr>
            </a:lvl1pPr>
            <a:lvl2pPr>
              <a:lnSpc>
                <a:spcPct val="100000"/>
              </a:lnSpc>
              <a:defRPr sz="2000">
                <a:solidFill>
                  <a:schemeClr val="tx1">
                    <a:lumMod val="65000"/>
                    <a:lumOff val="35000"/>
                  </a:schemeClr>
                </a:solidFill>
              </a:defRPr>
            </a:lvl2pPr>
            <a:lvl3pPr>
              <a:lnSpc>
                <a:spcPct val="100000"/>
              </a:lnSpc>
              <a:defRPr sz="2000">
                <a:solidFill>
                  <a:schemeClr val="tx1">
                    <a:lumMod val="65000"/>
                    <a:lumOff val="35000"/>
                  </a:schemeClr>
                </a:solidFill>
              </a:defRPr>
            </a:lvl3pPr>
            <a:lvl4pPr>
              <a:lnSpc>
                <a:spcPct val="100000"/>
              </a:lnSpc>
              <a:defRPr sz="2000">
                <a:solidFill>
                  <a:schemeClr val="tx1">
                    <a:lumMod val="65000"/>
                    <a:lumOff val="35000"/>
                  </a:schemeClr>
                </a:solidFill>
              </a:defRPr>
            </a:lvl4pPr>
            <a:lvl5pPr>
              <a:lnSpc>
                <a:spcPct val="100000"/>
              </a:lnSpc>
              <a:defRPr sz="20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9259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A3EE2-8378-F22B-6D21-A9BB8BA79ED6}"/>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6085812-AA90-A104-B669-79DD37047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58DB5-10E0-293D-C311-10B9E2941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F50C468-0270-EBFE-A610-760D5B2E5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37884F-B170-5493-3E02-CCA0D5C5EA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D681A05-58BB-E952-70DA-78518CC5FB74}"/>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8" name="Footer Placeholder 7">
            <a:extLst>
              <a:ext uri="{FF2B5EF4-FFF2-40B4-BE49-F238E27FC236}">
                <a16:creationId xmlns:a16="http://schemas.microsoft.com/office/drawing/2014/main" id="{2E1D453A-F242-B90E-6EDD-5BCD3451A4E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BAE01D18-D364-64DF-3FDA-8386F14C98F6}"/>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4284888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6A26D-62E7-1D74-8E90-A48BE06AF9E5}"/>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D05E4D7-1259-894D-BE09-6A432319D284}"/>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4" name="Footer Placeholder 3">
            <a:extLst>
              <a:ext uri="{FF2B5EF4-FFF2-40B4-BE49-F238E27FC236}">
                <a16:creationId xmlns:a16="http://schemas.microsoft.com/office/drawing/2014/main" id="{827AC7E6-DE80-C6B4-0375-5CD7C98FB09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1C9AE6D-754B-D185-19F2-E9DA61DE6F0C}"/>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428698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242653-93A1-E3A9-3380-1FD0BFD420AF}"/>
              </a:ext>
            </a:extLst>
          </p:cNvPr>
          <p:cNvSpPr>
            <a:spLocks noGrp="1"/>
          </p:cNvSpPr>
          <p:nvPr>
            <p:ph type="dt" sz="half" idx="10"/>
          </p:nvPr>
        </p:nvSpPr>
        <p:spPr/>
        <p:txBody>
          <a:bodyPr/>
          <a:lstStyle/>
          <a:p>
            <a:fld id="{BE1780AD-E2FF-43EB-BB7A-A0F618ABAB4A}" type="datetimeFigureOut">
              <a:rPr lang="en-IN" smtClean="0"/>
              <a:t>04/10/22</a:t>
            </a:fld>
            <a:endParaRPr lang="en-IN"/>
          </a:p>
        </p:txBody>
      </p:sp>
      <p:sp>
        <p:nvSpPr>
          <p:cNvPr id="3" name="Footer Placeholder 2">
            <a:extLst>
              <a:ext uri="{FF2B5EF4-FFF2-40B4-BE49-F238E27FC236}">
                <a16:creationId xmlns:a16="http://schemas.microsoft.com/office/drawing/2014/main" id="{B5DBEB99-7148-F598-0564-EDCB7C13C36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F0AFD609-71F9-D15E-2268-1EFEA6ECAFBE}"/>
              </a:ext>
            </a:extLst>
          </p:cNvPr>
          <p:cNvSpPr>
            <a:spLocks noGrp="1"/>
          </p:cNvSpPr>
          <p:nvPr>
            <p:ph type="sldNum" sz="quarter" idx="12"/>
          </p:nvPr>
        </p:nvSpPr>
        <p:spPr/>
        <p:txBody>
          <a:bodyPr/>
          <a:lstStyle/>
          <a:p>
            <a:fld id="{10547C59-D5D0-41F6-944B-C7C58B0E7660}" type="slidenum">
              <a:rPr lang="en-IN" smtClean="0"/>
              <a:t>‹#›</a:t>
            </a:fld>
            <a:endParaRPr lang="en-IN"/>
          </a:p>
        </p:txBody>
      </p:sp>
    </p:spTree>
    <p:extLst>
      <p:ext uri="{BB962C8B-B14F-4D97-AF65-F5344CB8AC3E}">
        <p14:creationId xmlns:p14="http://schemas.microsoft.com/office/powerpoint/2010/main" val="304866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543D18-06FE-8E2B-839C-8231989B0F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557EEB-9A6E-49E6-9CCC-632A823074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0F1ECFA-AB29-8C78-97D9-FF9EFB48B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780AD-E2FF-43EB-BB7A-A0F618ABAB4A}" type="datetimeFigureOut">
              <a:rPr lang="en-IN" smtClean="0"/>
              <a:t>04/10/22</a:t>
            </a:fld>
            <a:endParaRPr lang="en-IN"/>
          </a:p>
        </p:txBody>
      </p:sp>
      <p:sp>
        <p:nvSpPr>
          <p:cNvPr id="5" name="Footer Placeholder 4">
            <a:extLst>
              <a:ext uri="{FF2B5EF4-FFF2-40B4-BE49-F238E27FC236}">
                <a16:creationId xmlns:a16="http://schemas.microsoft.com/office/drawing/2014/main" id="{DB8E523D-0A0B-D776-EF0F-CD3A3D881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573004ED-B60D-2808-04DF-C544783106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547C59-D5D0-41F6-944B-C7C58B0E7660}" type="slidenum">
              <a:rPr lang="en-IN" smtClean="0"/>
              <a:t>‹#›</a:t>
            </a:fld>
            <a:endParaRPr lang="en-IN"/>
          </a:p>
        </p:txBody>
      </p:sp>
    </p:spTree>
    <p:extLst>
      <p:ext uri="{BB962C8B-B14F-4D97-AF65-F5344CB8AC3E}">
        <p14:creationId xmlns:p14="http://schemas.microsoft.com/office/powerpoint/2010/main" val="246851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61"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https://i-tic.iith.ac.in/" TargetMode="External"/><Relationship Id="rId4" Type="http://schemas.openxmlformats.org/officeDocument/2006/relationships/hyperlink" Target="https://cfhe.iith.ac.i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fabci.iith.ac.in/" TargetMode="Externa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hyperlink" Target="https://trp.iith.ac.in/"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cip.iith.ac.in/" TargetMode="External"/><Relationship Id="rId2" Type="http://schemas.openxmlformats.org/officeDocument/2006/relationships/hyperlink" Target="https://rdc.iith.ac.in/" TargetMode="Externa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www.iith.ac.in/~gian/" TargetMode="External"/><Relationship Id="rId2" Type="http://schemas.openxmlformats.org/officeDocument/2006/relationships/hyperlink" Target="http://tlc.iith.ac.in/" TargetMode="Externa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teqip.iith.ac.i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hyperlink" Target="http://dic.iith.ac.in/" TargetMode="External"/><Relationship Id="rId4" Type="http://schemas.openxmlformats.org/officeDocument/2006/relationships/hyperlink" Target="https://tihan.iith.ac.i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iith.ac.in/iar/IITH-SUT/" TargetMode="External"/><Relationship Id="rId7" Type="http://schemas.openxmlformats.org/officeDocument/2006/relationships/image" Target="../media/image37.jp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hyperlink" Target="https://iith.ac.in/iar/IITH-Deaki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hyperlink" Target="mailto:inbound.ir@iith.ac.in" TargetMode="External"/><Relationship Id="rId3" Type="http://schemas.openxmlformats.org/officeDocument/2006/relationships/hyperlink" Target="mailto:Dean.ir@iith.ac.in" TargetMode="External"/><Relationship Id="rId7" Type="http://schemas.openxmlformats.org/officeDocument/2006/relationships/hyperlink" Target="mailto:Japandesk.ir@iith.ac.in" TargetMode="External"/><Relationship Id="rId12" Type="http://schemas.openxmlformats.org/officeDocument/2006/relationships/image" Target="../media/image45.jpeg"/><Relationship Id="rId2" Type="http://schemas.openxmlformats.org/officeDocument/2006/relationships/hyperlink" Target="mailto:oir1@wmail.iitm.ac.in" TargetMode="External"/><Relationship Id="rId1" Type="http://schemas.openxmlformats.org/officeDocument/2006/relationships/slideLayout" Target="../slideLayouts/slideLayout4.xml"/><Relationship Id="rId6" Type="http://schemas.openxmlformats.org/officeDocument/2006/relationships/hyperlink" Target="mailto:outbound.ir@iith.ac.in" TargetMode="External"/><Relationship Id="rId11" Type="http://schemas.openxmlformats.org/officeDocument/2006/relationships/image" Target="../media/image44.png"/><Relationship Id="rId5" Type="http://schemas.openxmlformats.org/officeDocument/2006/relationships/hyperlink" Target="mailto:tpanda@chy.iith.ac.in" TargetMode="External"/><Relationship Id="rId10" Type="http://schemas.openxmlformats.org/officeDocument/2006/relationships/image" Target="../media/image43.jpeg"/><Relationship Id="rId4" Type="http://schemas.openxmlformats.org/officeDocument/2006/relationships/hyperlink" Target="mailto:Office.ir@iith.ac.in" TargetMode="External"/><Relationship Id="rId9" Type="http://schemas.openxmlformats.org/officeDocument/2006/relationships/image" Target="../media/image42.jpg"/><Relationship Id="rId14" Type="http://schemas.openxmlformats.org/officeDocument/2006/relationships/hyperlink" Target="mailto:Ic.ir@iith.ac.i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nirfindia.org/2021/EngineeringRanking.html" TargetMode="External"/><Relationship Id="rId2" Type="http://schemas.openxmlformats.org/officeDocument/2006/relationships/hyperlink" Target="https://iith.ac.in/reports/"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s://cse.iith.ac.in/" TargetMode="External"/><Relationship Id="rId13" Type="http://schemas.openxmlformats.org/officeDocument/2006/relationships/hyperlink" Target="https://mae.iith.ac.in/" TargetMode="External"/><Relationship Id="rId18" Type="http://schemas.openxmlformats.org/officeDocument/2006/relationships/hyperlink" Target="https://design.iith.ac.in/" TargetMode="External"/><Relationship Id="rId3" Type="http://schemas.openxmlformats.org/officeDocument/2006/relationships/hyperlink" Target="http://bme.iith.ac.in/" TargetMode="External"/><Relationship Id="rId7" Type="http://schemas.openxmlformats.org/officeDocument/2006/relationships/hyperlink" Target="https://civil.iith.ac.in/" TargetMode="External"/><Relationship Id="rId12" Type="http://schemas.openxmlformats.org/officeDocument/2006/relationships/hyperlink" Target="https://msme.iith.ac.in/" TargetMode="External"/><Relationship Id="rId17" Type="http://schemas.openxmlformats.org/officeDocument/2006/relationships/hyperlink" Target="https://lba.iith.ac.in/" TargetMode="External"/><Relationship Id="rId2" Type="http://schemas.openxmlformats.org/officeDocument/2006/relationships/hyperlink" Target="https://ai.iith.ac.in/" TargetMode="External"/><Relationship Id="rId16" Type="http://schemas.openxmlformats.org/officeDocument/2006/relationships/hyperlink" Target="https://math.iith.ac.in/" TargetMode="External"/><Relationship Id="rId20"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hyperlink" Target="https://cc.iith.ac.in/" TargetMode="External"/><Relationship Id="rId11" Type="http://schemas.openxmlformats.org/officeDocument/2006/relationships/hyperlink" Target="https://www.hst.iith.ac.in/" TargetMode="External"/><Relationship Id="rId5" Type="http://schemas.openxmlformats.org/officeDocument/2006/relationships/hyperlink" Target="https://che.iith.ac.in/" TargetMode="External"/><Relationship Id="rId15" Type="http://schemas.openxmlformats.org/officeDocument/2006/relationships/hyperlink" Target="http://physics.iith.ac.in/" TargetMode="External"/><Relationship Id="rId10" Type="http://schemas.openxmlformats.org/officeDocument/2006/relationships/hyperlink" Target="https://es.iith.ac.in/" TargetMode="External"/><Relationship Id="rId19" Type="http://schemas.openxmlformats.org/officeDocument/2006/relationships/hyperlink" Target="https://em.iith.ac.in/" TargetMode="External"/><Relationship Id="rId4" Type="http://schemas.openxmlformats.org/officeDocument/2006/relationships/hyperlink" Target="https://biotech.iith.ac.in/" TargetMode="External"/><Relationship Id="rId9" Type="http://schemas.openxmlformats.org/officeDocument/2006/relationships/hyperlink" Target="https://ee.iith.ac.in/" TargetMode="External"/><Relationship Id="rId14" Type="http://schemas.openxmlformats.org/officeDocument/2006/relationships/hyperlink" Target="https://chemistry.iith.ac.i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esign.iith.ac.in/academics/bdes/" TargetMode="External"/><Relationship Id="rId7" Type="http://schemas.openxmlformats.org/officeDocument/2006/relationships/image" Target="../media/image5.png"/><Relationship Id="rId2" Type="http://schemas.openxmlformats.org/officeDocument/2006/relationships/hyperlink" Target="https://www.iith.ac.in/academics/under-graduate/#btech" TargetMode="External"/><Relationship Id="rId1" Type="http://schemas.openxmlformats.org/officeDocument/2006/relationships/slideLayout" Target="../slideLayouts/slideLayout6.xml"/><Relationship Id="rId6" Type="http://schemas.openxmlformats.org/officeDocument/2006/relationships/hyperlink" Target="https://www.iith.ac.in/academics/post-graduate/#marts" TargetMode="External"/><Relationship Id="rId5" Type="http://schemas.openxmlformats.org/officeDocument/2006/relationships/hyperlink" Target="https://www.iith.ac.in/academics/post-graduate/#msc" TargetMode="External"/><Relationship Id="rId4" Type="http://schemas.openxmlformats.org/officeDocument/2006/relationships/hyperlink" Target="https://www.iith.ac.in/academics/post-graduate/"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ee.iith.ac.in/" TargetMode="External"/><Relationship Id="rId13" Type="http://schemas.openxmlformats.org/officeDocument/2006/relationships/hyperlink" Target="http://physics.iith.ac.in/" TargetMode="External"/><Relationship Id="rId3" Type="http://schemas.openxmlformats.org/officeDocument/2006/relationships/hyperlink" Target="https://bme.iith.ac.in/assets/pages/btech.html" TargetMode="External"/><Relationship Id="rId7" Type="http://schemas.openxmlformats.org/officeDocument/2006/relationships/hyperlink" Target="https://cse.iith.ac.in/admissions/btech.html" TargetMode="External"/><Relationship Id="rId12" Type="http://schemas.openxmlformats.org/officeDocument/2006/relationships/hyperlink" Target="http://chemistry.iith.ac.in/" TargetMode="External"/><Relationship Id="rId17" Type="http://schemas.openxmlformats.org/officeDocument/2006/relationships/hyperlink" Target="http://em.iith.ac.in/" TargetMode="External"/><Relationship Id="rId2" Type="http://schemas.openxmlformats.org/officeDocument/2006/relationships/hyperlink" Target="http://ai.iith.ac.in/" TargetMode="External"/><Relationship Id="rId16" Type="http://schemas.openxmlformats.org/officeDocument/2006/relationships/hyperlink" Target="https://design.iith.ac.in/admissions/phd-admissions/" TargetMode="External"/><Relationship Id="rId1" Type="http://schemas.openxmlformats.org/officeDocument/2006/relationships/slideLayout" Target="../slideLayouts/slideLayout5.xml"/><Relationship Id="rId6" Type="http://schemas.openxmlformats.org/officeDocument/2006/relationships/hyperlink" Target="http://civil.iith.ac.in/" TargetMode="External"/><Relationship Id="rId11" Type="http://schemas.openxmlformats.org/officeDocument/2006/relationships/hyperlink" Target="http://mae.iith.ac.in/" TargetMode="External"/><Relationship Id="rId5" Type="http://schemas.openxmlformats.org/officeDocument/2006/relationships/hyperlink" Target="http://che.iith.ac.in/" TargetMode="External"/><Relationship Id="rId15" Type="http://schemas.openxmlformats.org/officeDocument/2006/relationships/hyperlink" Target="http://lba.iith.ac.in/" TargetMode="External"/><Relationship Id="rId10" Type="http://schemas.openxmlformats.org/officeDocument/2006/relationships/hyperlink" Target="http://msme.iith.ac.in/" TargetMode="External"/><Relationship Id="rId4" Type="http://schemas.openxmlformats.org/officeDocument/2006/relationships/hyperlink" Target="https://biotech.iith.ac.in/" TargetMode="External"/><Relationship Id="rId9" Type="http://schemas.openxmlformats.org/officeDocument/2006/relationships/hyperlink" Target="https://www.hst.iith.ac.in/" TargetMode="External"/><Relationship Id="rId14" Type="http://schemas.openxmlformats.org/officeDocument/2006/relationships/hyperlink" Target="http://math.iith.ac.in/Academics/btech_mnc.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1BE36D-8469-FBF2-72CB-A3E78AF7C36F}"/>
              </a:ext>
            </a:extLst>
          </p:cNvPr>
          <p:cNvPicPr>
            <a:picLocks noChangeAspect="1"/>
          </p:cNvPicPr>
          <p:nvPr/>
        </p:nvPicPr>
        <p:blipFill rotWithShape="1">
          <a:blip r:embed="rId2">
            <a:extLst>
              <a:ext uri="{28A0092B-C50C-407E-A947-70E740481C1C}">
                <a14:useLocalDpi xmlns:a14="http://schemas.microsoft.com/office/drawing/2010/main" val="0"/>
              </a:ext>
            </a:extLst>
          </a:blip>
          <a:srcRect l="-1" r="18982"/>
          <a:stretch/>
        </p:blipFill>
        <p:spPr>
          <a:xfrm>
            <a:off x="0" y="0"/>
            <a:ext cx="7408333" cy="6858000"/>
          </a:xfrm>
          <a:prstGeom prst="rect">
            <a:avLst/>
          </a:prstGeom>
        </p:spPr>
      </p:pic>
      <p:pic>
        <p:nvPicPr>
          <p:cNvPr id="13" name="Picture 12">
            <a:extLst>
              <a:ext uri="{FF2B5EF4-FFF2-40B4-BE49-F238E27FC236}">
                <a16:creationId xmlns:a16="http://schemas.microsoft.com/office/drawing/2014/main" id="{65E673BA-B22F-80EF-BE79-7E71ADFAA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333" y="0"/>
            <a:ext cx="1051562" cy="6858000"/>
          </a:xfrm>
          <a:prstGeom prst="rect">
            <a:avLst/>
          </a:prstGeom>
        </p:spPr>
      </p:pic>
      <p:sp>
        <p:nvSpPr>
          <p:cNvPr id="17" name="TextBox 16">
            <a:extLst>
              <a:ext uri="{FF2B5EF4-FFF2-40B4-BE49-F238E27FC236}">
                <a16:creationId xmlns:a16="http://schemas.microsoft.com/office/drawing/2014/main" id="{A90B1C5B-3A70-1F64-DEA2-5F8DB342AE11}"/>
              </a:ext>
            </a:extLst>
          </p:cNvPr>
          <p:cNvSpPr txBox="1"/>
          <p:nvPr/>
        </p:nvSpPr>
        <p:spPr>
          <a:xfrm>
            <a:off x="8702028" y="4573487"/>
            <a:ext cx="2861734" cy="1015663"/>
          </a:xfrm>
          <a:prstGeom prst="rect">
            <a:avLst/>
          </a:prstGeom>
          <a:noFill/>
        </p:spPr>
        <p:txBody>
          <a:bodyPr wrap="square" rtlCol="0">
            <a:spAutoFit/>
          </a:bodyPr>
          <a:lstStyle/>
          <a:p>
            <a:pPr algn="ctr"/>
            <a:r>
              <a:rPr lang="en-US" sz="2000" dirty="0">
                <a:solidFill>
                  <a:schemeClr val="accent2">
                    <a:lumMod val="75000"/>
                  </a:schemeClr>
                </a:solidFill>
              </a:rPr>
              <a:t>I</a:t>
            </a:r>
            <a:r>
              <a:rPr lang="en-US" sz="2000" dirty="0">
                <a:solidFill>
                  <a:schemeClr val="tx1">
                    <a:lumMod val="65000"/>
                    <a:lumOff val="35000"/>
                  </a:schemeClr>
                </a:solidFill>
              </a:rPr>
              <a:t>nventing &amp; </a:t>
            </a:r>
            <a:r>
              <a:rPr lang="en-US" sz="2000" dirty="0">
                <a:solidFill>
                  <a:schemeClr val="accent2">
                    <a:lumMod val="75000"/>
                  </a:schemeClr>
                </a:solidFill>
              </a:rPr>
              <a:t>I</a:t>
            </a:r>
            <a:r>
              <a:rPr lang="en-US" sz="2000" dirty="0">
                <a:solidFill>
                  <a:schemeClr val="tx1">
                    <a:lumMod val="65000"/>
                    <a:lumOff val="35000"/>
                  </a:schemeClr>
                </a:solidFill>
              </a:rPr>
              <a:t>nnovating in </a:t>
            </a:r>
            <a:r>
              <a:rPr lang="en-US" sz="2000" dirty="0">
                <a:solidFill>
                  <a:schemeClr val="accent2">
                    <a:lumMod val="75000"/>
                  </a:schemeClr>
                </a:solidFill>
              </a:rPr>
              <a:t>T</a:t>
            </a:r>
            <a:r>
              <a:rPr lang="en-US" sz="2000" dirty="0">
                <a:solidFill>
                  <a:schemeClr val="tx1">
                    <a:lumMod val="65000"/>
                    <a:lumOff val="35000"/>
                  </a:schemeClr>
                </a:solidFill>
              </a:rPr>
              <a:t>echnology for </a:t>
            </a:r>
            <a:r>
              <a:rPr lang="en-US" sz="2000" dirty="0">
                <a:solidFill>
                  <a:schemeClr val="accent2">
                    <a:lumMod val="75000"/>
                  </a:schemeClr>
                </a:solidFill>
              </a:rPr>
              <a:t>H</a:t>
            </a:r>
            <a:r>
              <a:rPr lang="en-US" sz="2000" dirty="0">
                <a:solidFill>
                  <a:schemeClr val="tx1">
                    <a:lumMod val="65000"/>
                    <a:lumOff val="35000"/>
                  </a:schemeClr>
                </a:solidFill>
              </a:rPr>
              <a:t>umanity (</a:t>
            </a:r>
            <a:r>
              <a:rPr lang="en-US" sz="2000" dirty="0">
                <a:solidFill>
                  <a:schemeClr val="accent2">
                    <a:lumMod val="75000"/>
                  </a:schemeClr>
                </a:solidFill>
              </a:rPr>
              <a:t>IITH</a:t>
            </a:r>
            <a:r>
              <a:rPr lang="en-US" sz="2000" dirty="0">
                <a:solidFill>
                  <a:schemeClr val="tx1">
                    <a:lumMod val="65000"/>
                    <a:lumOff val="35000"/>
                  </a:schemeClr>
                </a:solidFill>
              </a:rPr>
              <a:t>)</a:t>
            </a:r>
            <a:endParaRPr lang="en-IN" sz="2000" dirty="0">
              <a:solidFill>
                <a:schemeClr val="tx1">
                  <a:lumMod val="65000"/>
                  <a:lumOff val="35000"/>
                </a:schemeClr>
              </a:solidFill>
            </a:endParaRPr>
          </a:p>
        </p:txBody>
      </p:sp>
      <p:pic>
        <p:nvPicPr>
          <p:cNvPr id="16" name="Picture 15">
            <a:extLst>
              <a:ext uri="{FF2B5EF4-FFF2-40B4-BE49-F238E27FC236}">
                <a16:creationId xmlns:a16="http://schemas.microsoft.com/office/drawing/2014/main" id="{2A753E95-81A2-43B2-BF03-536073AF92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727225" y="1268850"/>
            <a:ext cx="2811340" cy="3037215"/>
          </a:xfrm>
          <a:prstGeom prst="rect">
            <a:avLst/>
          </a:prstGeom>
        </p:spPr>
      </p:pic>
    </p:spTree>
    <p:extLst>
      <p:ext uri="{BB962C8B-B14F-4D97-AF65-F5344CB8AC3E}">
        <p14:creationId xmlns:p14="http://schemas.microsoft.com/office/powerpoint/2010/main" val="280496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F7F1B-A7C6-1D0F-2212-F78A7C78F2BD}"/>
              </a:ext>
            </a:extLst>
          </p:cNvPr>
          <p:cNvSpPr>
            <a:spLocks noGrp="1"/>
          </p:cNvSpPr>
          <p:nvPr>
            <p:ph type="title"/>
          </p:nvPr>
        </p:nvSpPr>
        <p:spPr>
          <a:xfrm>
            <a:off x="628474" y="111125"/>
            <a:ext cx="9995483" cy="1325563"/>
          </a:xfrm>
        </p:spPr>
        <p:txBody>
          <a:bodyPr>
            <a:noAutofit/>
          </a:bodyPr>
          <a:lstStyle/>
          <a:p>
            <a:r>
              <a:rPr lang="en-US" sz="3600" b="1" dirty="0"/>
              <a:t>Life on IITH Campus </a:t>
            </a:r>
          </a:p>
        </p:txBody>
      </p:sp>
      <p:pic>
        <p:nvPicPr>
          <p:cNvPr id="4" name="Content Placeholder 3">
            <a:extLst>
              <a:ext uri="{FF2B5EF4-FFF2-40B4-BE49-F238E27FC236}">
                <a16:creationId xmlns:a16="http://schemas.microsoft.com/office/drawing/2014/main" id="{5BD654F3-1CCC-CAC1-AF2D-3249D6C6A6B1}"/>
              </a:ext>
            </a:extLst>
          </p:cNvPr>
          <p:cNvPicPr>
            <a:picLocks noGrp="1" noChangeAspect="1"/>
          </p:cNvPicPr>
          <p:nvPr>
            <p:ph sz="half" idx="1"/>
          </p:nvPr>
        </p:nvPicPr>
        <p:blipFill>
          <a:blip r:embed="rId2"/>
          <a:stretch>
            <a:fillRect/>
          </a:stretch>
        </p:blipFill>
        <p:spPr>
          <a:xfrm>
            <a:off x="753532" y="1016000"/>
            <a:ext cx="9922933" cy="5730875"/>
          </a:xfrm>
          <a:prstGeom prst="rect">
            <a:avLst/>
          </a:prstGeom>
        </p:spPr>
      </p:pic>
    </p:spTree>
    <p:extLst>
      <p:ext uri="{BB962C8B-B14F-4D97-AF65-F5344CB8AC3E}">
        <p14:creationId xmlns:p14="http://schemas.microsoft.com/office/powerpoint/2010/main" val="1810351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 name="Rectangle 1043">
            <a:extLst>
              <a:ext uri="{FF2B5EF4-FFF2-40B4-BE49-F238E27FC236}">
                <a16:creationId xmlns:a16="http://schemas.microsoft.com/office/drawing/2014/main" id="{57DC9418-E96D-C95B-A2AC-F7D6692FAA78}"/>
              </a:ext>
            </a:extLst>
          </p:cNvPr>
          <p:cNvSpPr/>
          <p:nvPr/>
        </p:nvSpPr>
        <p:spPr>
          <a:xfrm>
            <a:off x="1152968" y="5041242"/>
            <a:ext cx="8843333" cy="1369729"/>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95B805A4-323A-7D10-E241-3CA0D133D5A0}"/>
              </a:ext>
            </a:extLst>
          </p:cNvPr>
          <p:cNvSpPr>
            <a:spLocks noGrp="1"/>
          </p:cNvSpPr>
          <p:nvPr>
            <p:ph type="title"/>
          </p:nvPr>
        </p:nvSpPr>
        <p:spPr>
          <a:xfrm>
            <a:off x="1042191" y="0"/>
            <a:ext cx="9995483" cy="1325563"/>
          </a:xfrm>
        </p:spPr>
        <p:txBody>
          <a:bodyPr>
            <a:normAutofit/>
          </a:bodyPr>
          <a:lstStyle/>
          <a:p>
            <a:r>
              <a:rPr lang="en-IN" sz="3600" b="1" dirty="0"/>
              <a:t>INNOVATION AT IITH </a:t>
            </a:r>
            <a:r>
              <a:rPr lang="en-US" sz="3600" i="1" kern="1200" spc="90" dirty="0">
                <a:solidFill>
                  <a:srgbClr val="242E27"/>
                </a:solidFill>
                <a:effectLst/>
                <a:latin typeface="Calibri" panose="020F0502020204030204" pitchFamily="34" charset="0"/>
                <a:ea typeface="Calibri" panose="020F0502020204030204" pitchFamily="34" charset="0"/>
                <a:cs typeface="Calibri" panose="020F0502020204030204" pitchFamily="34" charset="0"/>
              </a:rPr>
              <a:t> </a:t>
            </a:r>
            <a:endParaRPr lang="en-IN" sz="3600" b="1" i="1" dirty="0"/>
          </a:p>
        </p:txBody>
      </p:sp>
      <p:sp>
        <p:nvSpPr>
          <p:cNvPr id="3" name="Content Placeholder 2">
            <a:extLst>
              <a:ext uri="{FF2B5EF4-FFF2-40B4-BE49-F238E27FC236}">
                <a16:creationId xmlns:a16="http://schemas.microsoft.com/office/drawing/2014/main" id="{70E458AB-FAD9-4F7C-53F5-D67E85E614FA}"/>
              </a:ext>
            </a:extLst>
          </p:cNvPr>
          <p:cNvSpPr>
            <a:spLocks noGrp="1"/>
          </p:cNvSpPr>
          <p:nvPr>
            <p:ph sz="half" idx="1"/>
          </p:nvPr>
        </p:nvSpPr>
        <p:spPr>
          <a:xfrm>
            <a:off x="1042193" y="1021387"/>
            <a:ext cx="5539496" cy="349100"/>
          </a:xfrm>
        </p:spPr>
        <p:txBody>
          <a:bodyPr>
            <a:normAutofit/>
          </a:bodyPr>
          <a:lstStyle/>
          <a:p>
            <a:pPr marL="0" indent="0">
              <a:buNone/>
            </a:pPr>
            <a:r>
              <a:rPr lang="en-IN" sz="1600" b="1" dirty="0">
                <a:solidFill>
                  <a:srgbClr val="C00000"/>
                </a:solidFill>
                <a:effectLst/>
                <a:latin typeface="Calibri" panose="020F0502020204030204" pitchFamily="34" charset="0"/>
              </a:rPr>
              <a:t>IITH ENTREPRENEURSHIP ECOSYSTEM </a:t>
            </a:r>
            <a:endParaRPr lang="en-IN" sz="1600" dirty="0">
              <a:solidFill>
                <a:srgbClr val="C00000"/>
              </a:solidFill>
              <a:effectLst/>
            </a:endParaRPr>
          </a:p>
        </p:txBody>
      </p:sp>
      <p:sp>
        <p:nvSpPr>
          <p:cNvPr id="4" name="TextBox 3">
            <a:extLst>
              <a:ext uri="{FF2B5EF4-FFF2-40B4-BE49-F238E27FC236}">
                <a16:creationId xmlns:a16="http://schemas.microsoft.com/office/drawing/2014/main" id="{90ABD648-55F8-30F1-E090-39BFE820B7AC}"/>
              </a:ext>
            </a:extLst>
          </p:cNvPr>
          <p:cNvSpPr txBox="1"/>
          <p:nvPr/>
        </p:nvSpPr>
        <p:spPr>
          <a:xfrm>
            <a:off x="6612467" y="2033809"/>
            <a:ext cx="1506727" cy="335940"/>
          </a:xfrm>
          <a:prstGeom prst="rect">
            <a:avLst/>
          </a:prstGeom>
          <a:noFill/>
        </p:spPr>
        <p:txBody>
          <a:bodyPr wrap="square" rtlCol="0">
            <a:spAutoFit/>
          </a:bodyPr>
          <a:lstStyle/>
          <a:p>
            <a:pPr lvl="0" algn="ctr"/>
            <a:r>
              <a:rPr lang="en-IN" sz="1600" b="1" dirty="0">
                <a:solidFill>
                  <a:schemeClr val="accent4">
                    <a:lumMod val="75000"/>
                  </a:schemeClr>
                </a:solidFill>
                <a:effectLst/>
                <a:ea typeface="Times New Roman" panose="02020603050405020304" pitchFamily="18" charset="0"/>
                <a:cs typeface="Times New Roman" panose="02020603050405020304" pitchFamily="18" charset="0"/>
              </a:rPr>
              <a:t>ACCELERATION</a:t>
            </a:r>
            <a:endParaRPr lang="en-IN" sz="1600" dirty="0">
              <a:solidFill>
                <a:schemeClr val="accent4">
                  <a:lumMod val="75000"/>
                </a:schemeClr>
              </a:solidFill>
            </a:endParaRPr>
          </a:p>
        </p:txBody>
      </p:sp>
      <p:sp>
        <p:nvSpPr>
          <p:cNvPr id="5" name="TextBox 4">
            <a:extLst>
              <a:ext uri="{FF2B5EF4-FFF2-40B4-BE49-F238E27FC236}">
                <a16:creationId xmlns:a16="http://schemas.microsoft.com/office/drawing/2014/main" id="{5630F3F5-C7E8-9DBB-FD86-AA31E95671F5}"/>
              </a:ext>
            </a:extLst>
          </p:cNvPr>
          <p:cNvSpPr txBox="1"/>
          <p:nvPr/>
        </p:nvSpPr>
        <p:spPr>
          <a:xfrm>
            <a:off x="5040090" y="2044625"/>
            <a:ext cx="1296212" cy="338554"/>
          </a:xfrm>
          <a:prstGeom prst="rect">
            <a:avLst/>
          </a:prstGeom>
          <a:noFill/>
        </p:spPr>
        <p:txBody>
          <a:bodyPr wrap="square" rtlCol="0">
            <a:spAutoFit/>
          </a:bodyPr>
          <a:lstStyle/>
          <a:p>
            <a:pPr algn="ctr"/>
            <a:r>
              <a:rPr lang="en-IN" sz="1600" b="1" dirty="0">
                <a:solidFill>
                  <a:schemeClr val="accent2">
                    <a:lumMod val="50000"/>
                  </a:schemeClr>
                </a:solidFill>
                <a:effectLst/>
                <a:ea typeface="Times New Roman" panose="02020603050405020304" pitchFamily="18" charset="0"/>
                <a:cs typeface="Times New Roman" panose="02020603050405020304" pitchFamily="18" charset="0"/>
              </a:rPr>
              <a:t>INCUBATION</a:t>
            </a:r>
            <a:endParaRPr lang="en-IN" sz="1600" dirty="0">
              <a:solidFill>
                <a:schemeClr val="accent2">
                  <a:lumMod val="50000"/>
                </a:schemeClr>
              </a:solidFill>
            </a:endParaRPr>
          </a:p>
        </p:txBody>
      </p:sp>
      <p:sp>
        <p:nvSpPr>
          <p:cNvPr id="6" name="TextBox 5">
            <a:extLst>
              <a:ext uri="{FF2B5EF4-FFF2-40B4-BE49-F238E27FC236}">
                <a16:creationId xmlns:a16="http://schemas.microsoft.com/office/drawing/2014/main" id="{9F488B6C-F471-AE28-FD9B-8FCE996DD11B}"/>
              </a:ext>
            </a:extLst>
          </p:cNvPr>
          <p:cNvSpPr txBox="1"/>
          <p:nvPr/>
        </p:nvSpPr>
        <p:spPr>
          <a:xfrm>
            <a:off x="1291738" y="2036423"/>
            <a:ext cx="1502663" cy="338554"/>
          </a:xfrm>
          <a:prstGeom prst="rect">
            <a:avLst/>
          </a:prstGeom>
          <a:noFill/>
        </p:spPr>
        <p:txBody>
          <a:bodyPr wrap="square" rtlCol="0">
            <a:spAutoFit/>
          </a:bodyPr>
          <a:lstStyle/>
          <a:p>
            <a:pPr algn="ctr"/>
            <a:r>
              <a:rPr lang="en-IN" sz="1600" b="1" dirty="0">
                <a:solidFill>
                  <a:schemeClr val="accent2"/>
                </a:solidFill>
                <a:effectLst/>
                <a:ea typeface="Times New Roman" panose="02020603050405020304" pitchFamily="18" charset="0"/>
                <a:cs typeface="Times New Roman" panose="02020603050405020304" pitchFamily="18" charset="0"/>
              </a:rPr>
              <a:t>GERMINATION</a:t>
            </a:r>
            <a:endParaRPr lang="en-IN" sz="1600" dirty="0">
              <a:solidFill>
                <a:schemeClr val="accent2"/>
              </a:solidFill>
            </a:endParaRPr>
          </a:p>
        </p:txBody>
      </p:sp>
      <p:sp>
        <p:nvSpPr>
          <p:cNvPr id="7" name="TextBox 6">
            <a:extLst>
              <a:ext uri="{FF2B5EF4-FFF2-40B4-BE49-F238E27FC236}">
                <a16:creationId xmlns:a16="http://schemas.microsoft.com/office/drawing/2014/main" id="{7DB186F5-89E0-5B0D-64F3-697496F2AE60}"/>
              </a:ext>
            </a:extLst>
          </p:cNvPr>
          <p:cNvSpPr txBox="1"/>
          <p:nvPr/>
        </p:nvSpPr>
        <p:spPr>
          <a:xfrm>
            <a:off x="3091745" y="2036423"/>
            <a:ext cx="1659468" cy="335940"/>
          </a:xfrm>
          <a:prstGeom prst="rect">
            <a:avLst/>
          </a:prstGeom>
          <a:noFill/>
        </p:spPr>
        <p:txBody>
          <a:bodyPr wrap="square" rtlCol="0">
            <a:spAutoFit/>
          </a:bodyPr>
          <a:lstStyle/>
          <a:p>
            <a:pPr algn="ctr"/>
            <a:r>
              <a:rPr lang="en-IN" sz="1600" b="1" dirty="0">
                <a:solidFill>
                  <a:srgbClr val="C00000"/>
                </a:solidFill>
                <a:effectLst/>
                <a:ea typeface="Times New Roman" panose="02020603050405020304" pitchFamily="18" charset="0"/>
                <a:cs typeface="Times New Roman" panose="02020603050405020304" pitchFamily="18" charset="0"/>
              </a:rPr>
              <a:t>PREINCUBATION</a:t>
            </a:r>
            <a:endParaRPr lang="en-IN" sz="1600" dirty="0">
              <a:solidFill>
                <a:srgbClr val="C00000"/>
              </a:solidFill>
            </a:endParaRPr>
          </a:p>
        </p:txBody>
      </p:sp>
      <p:sp>
        <p:nvSpPr>
          <p:cNvPr id="9" name="Rectangle 8">
            <a:extLst>
              <a:ext uri="{FF2B5EF4-FFF2-40B4-BE49-F238E27FC236}">
                <a16:creationId xmlns:a16="http://schemas.microsoft.com/office/drawing/2014/main" id="{2ED22CBE-8C4E-4CBA-4D98-084E2AEEED66}"/>
              </a:ext>
            </a:extLst>
          </p:cNvPr>
          <p:cNvSpPr/>
          <p:nvPr/>
        </p:nvSpPr>
        <p:spPr>
          <a:xfrm>
            <a:off x="1166618" y="1793906"/>
            <a:ext cx="1705048" cy="226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DEA7BFA2-8FFC-FDC2-9721-AB74C8E5A3F8}"/>
              </a:ext>
            </a:extLst>
          </p:cNvPr>
          <p:cNvSpPr/>
          <p:nvPr/>
        </p:nvSpPr>
        <p:spPr>
          <a:xfrm>
            <a:off x="3098857" y="1793907"/>
            <a:ext cx="1659467" cy="177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4A512EC9-B3C7-D81F-C6E6-E2C44D66585E}"/>
              </a:ext>
            </a:extLst>
          </p:cNvPr>
          <p:cNvSpPr/>
          <p:nvPr/>
        </p:nvSpPr>
        <p:spPr>
          <a:xfrm>
            <a:off x="5057429" y="1793907"/>
            <a:ext cx="1261534" cy="177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2">
                  <a:lumMod val="50000"/>
                </a:schemeClr>
              </a:solidFill>
            </a:endParaRPr>
          </a:p>
        </p:txBody>
      </p:sp>
      <p:sp>
        <p:nvSpPr>
          <p:cNvPr id="12" name="Rectangle 11">
            <a:extLst>
              <a:ext uri="{FF2B5EF4-FFF2-40B4-BE49-F238E27FC236}">
                <a16:creationId xmlns:a16="http://schemas.microsoft.com/office/drawing/2014/main" id="{DB862FC5-E834-6607-4B6E-D7D50DA7EC4C}"/>
              </a:ext>
            </a:extLst>
          </p:cNvPr>
          <p:cNvSpPr/>
          <p:nvPr/>
        </p:nvSpPr>
        <p:spPr>
          <a:xfrm>
            <a:off x="6658864" y="1793907"/>
            <a:ext cx="1413934" cy="1778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F5CB8450-765A-4785-DC5F-A59FA54FD997}"/>
              </a:ext>
            </a:extLst>
          </p:cNvPr>
          <p:cNvSpPr txBox="1"/>
          <p:nvPr/>
        </p:nvSpPr>
        <p:spPr>
          <a:xfrm>
            <a:off x="8348962" y="2033809"/>
            <a:ext cx="1506727" cy="335940"/>
          </a:xfrm>
          <a:prstGeom prst="rect">
            <a:avLst/>
          </a:prstGeom>
          <a:noFill/>
        </p:spPr>
        <p:txBody>
          <a:bodyPr wrap="square" rtlCol="0">
            <a:spAutoFit/>
          </a:bodyPr>
          <a:lstStyle/>
          <a:p>
            <a:pPr lvl="0" algn="ctr"/>
            <a:r>
              <a:rPr lang="en-IN" sz="1600" b="1" dirty="0">
                <a:solidFill>
                  <a:srgbClr val="FF0000"/>
                </a:solidFill>
                <a:effectLst/>
                <a:ea typeface="Times New Roman" panose="02020603050405020304" pitchFamily="18" charset="0"/>
                <a:cs typeface="Times New Roman" panose="02020603050405020304" pitchFamily="18" charset="0"/>
              </a:rPr>
              <a:t>HOST</a:t>
            </a:r>
            <a:endParaRPr lang="en-IN" sz="1600" dirty="0">
              <a:solidFill>
                <a:srgbClr val="FF0000"/>
              </a:solidFill>
            </a:endParaRPr>
          </a:p>
        </p:txBody>
      </p:sp>
      <p:sp>
        <p:nvSpPr>
          <p:cNvPr id="14" name="Rectangle 13">
            <a:extLst>
              <a:ext uri="{FF2B5EF4-FFF2-40B4-BE49-F238E27FC236}">
                <a16:creationId xmlns:a16="http://schemas.microsoft.com/office/drawing/2014/main" id="{2615A85B-C337-E464-F077-A0393808F170}"/>
              </a:ext>
            </a:extLst>
          </p:cNvPr>
          <p:cNvSpPr/>
          <p:nvPr/>
        </p:nvSpPr>
        <p:spPr>
          <a:xfrm>
            <a:off x="8395359" y="1793907"/>
            <a:ext cx="1413934" cy="177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6" name="Group 15">
            <a:extLst>
              <a:ext uri="{FF2B5EF4-FFF2-40B4-BE49-F238E27FC236}">
                <a16:creationId xmlns:a16="http://schemas.microsoft.com/office/drawing/2014/main" id="{8A9298AF-73ED-91E2-66FA-DA3ADCC2371E}"/>
              </a:ext>
            </a:extLst>
          </p:cNvPr>
          <p:cNvGrpSpPr/>
          <p:nvPr/>
        </p:nvGrpSpPr>
        <p:grpSpPr>
          <a:xfrm>
            <a:off x="1171614" y="2728298"/>
            <a:ext cx="1843928" cy="523220"/>
            <a:chOff x="1027681" y="2866377"/>
            <a:chExt cx="1843928" cy="523220"/>
          </a:xfrm>
        </p:grpSpPr>
        <p:sp>
          <p:nvSpPr>
            <p:cNvPr id="26" name="Rectangle 25">
              <a:extLst>
                <a:ext uri="{FF2B5EF4-FFF2-40B4-BE49-F238E27FC236}">
                  <a16:creationId xmlns:a16="http://schemas.microsoft.com/office/drawing/2014/main" id="{A4136181-CF54-4DE1-C7EB-F3EDADA98F36}"/>
                </a:ext>
              </a:extLst>
            </p:cNvPr>
            <p:cNvSpPr/>
            <p:nvPr/>
          </p:nvSpPr>
          <p:spPr>
            <a:xfrm>
              <a:off x="1027681" y="2866377"/>
              <a:ext cx="1690500" cy="300156"/>
            </a:xfrm>
            <a:prstGeom prst="rect">
              <a:avLst/>
            </a:prstGeom>
            <a:solidFill>
              <a:schemeClr val="tx1">
                <a:lumMod val="75000"/>
                <a:lumOff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7BB4F525-B2A5-28F9-7630-C1169EB6E85B}"/>
                </a:ext>
              </a:extLst>
            </p:cNvPr>
            <p:cNvSpPr txBox="1"/>
            <p:nvPr/>
          </p:nvSpPr>
          <p:spPr>
            <a:xfrm>
              <a:off x="1130381" y="2866377"/>
              <a:ext cx="1741228" cy="523220"/>
            </a:xfrm>
            <a:prstGeom prst="rect">
              <a:avLst/>
            </a:prstGeom>
            <a:noFill/>
          </p:spPr>
          <p:txBody>
            <a:bodyPr wrap="square" rtlCol="0">
              <a:spAutoFit/>
            </a:bodyPr>
            <a:lstStyle/>
            <a:p>
              <a:r>
                <a:rPr lang="en-IN" sz="1400" b="1" dirty="0">
                  <a:solidFill>
                    <a:schemeClr val="bg1"/>
                  </a:solidFill>
                </a:rPr>
                <a:t>Entrepreneurship Cell</a:t>
              </a:r>
            </a:p>
          </p:txBody>
        </p:sp>
      </p:grpSp>
      <p:cxnSp>
        <p:nvCxnSpPr>
          <p:cNvPr id="17" name="Straight Connector 16">
            <a:extLst>
              <a:ext uri="{FF2B5EF4-FFF2-40B4-BE49-F238E27FC236}">
                <a16:creationId xmlns:a16="http://schemas.microsoft.com/office/drawing/2014/main" id="{4497321E-B59E-AF23-6F07-D77188F5816D}"/>
              </a:ext>
            </a:extLst>
          </p:cNvPr>
          <p:cNvCxnSpPr>
            <a:cxnSpLocks/>
          </p:cNvCxnSpPr>
          <p:nvPr/>
        </p:nvCxnSpPr>
        <p:spPr>
          <a:xfrm flipH="1">
            <a:off x="3015542" y="1793907"/>
            <a:ext cx="7058" cy="2894014"/>
          </a:xfrm>
          <a:prstGeom prst="line">
            <a:avLst/>
          </a:prstGeom>
        </p:spPr>
        <p:style>
          <a:lnRef idx="2">
            <a:schemeClr val="accent3"/>
          </a:lnRef>
          <a:fillRef idx="0">
            <a:schemeClr val="accent3"/>
          </a:fillRef>
          <a:effectRef idx="1">
            <a:schemeClr val="accent3"/>
          </a:effectRef>
          <a:fontRef idx="minor">
            <a:schemeClr val="tx1"/>
          </a:fontRef>
        </p:style>
      </p:cxnSp>
      <p:cxnSp>
        <p:nvCxnSpPr>
          <p:cNvPr id="18" name="Straight Connector 17">
            <a:extLst>
              <a:ext uri="{FF2B5EF4-FFF2-40B4-BE49-F238E27FC236}">
                <a16:creationId xmlns:a16="http://schemas.microsoft.com/office/drawing/2014/main" id="{76076761-1B93-3FD9-1290-A2D599572C8A}"/>
              </a:ext>
            </a:extLst>
          </p:cNvPr>
          <p:cNvCxnSpPr>
            <a:cxnSpLocks/>
          </p:cNvCxnSpPr>
          <p:nvPr/>
        </p:nvCxnSpPr>
        <p:spPr>
          <a:xfrm>
            <a:off x="4902200" y="1793907"/>
            <a:ext cx="0" cy="2894014"/>
          </a:xfrm>
          <a:prstGeom prst="line">
            <a:avLst/>
          </a:prstGeom>
        </p:spPr>
        <p:style>
          <a:lnRef idx="2">
            <a:schemeClr val="accent3"/>
          </a:lnRef>
          <a:fillRef idx="0">
            <a:schemeClr val="accent3"/>
          </a:fillRef>
          <a:effectRef idx="1">
            <a:schemeClr val="accent3"/>
          </a:effectRef>
          <a:fontRef idx="minor">
            <a:schemeClr val="tx1"/>
          </a:fontRef>
        </p:style>
      </p:cxnSp>
      <p:cxnSp>
        <p:nvCxnSpPr>
          <p:cNvPr id="19" name="Straight Connector 18">
            <a:extLst>
              <a:ext uri="{FF2B5EF4-FFF2-40B4-BE49-F238E27FC236}">
                <a16:creationId xmlns:a16="http://schemas.microsoft.com/office/drawing/2014/main" id="{657C64F1-23A9-A3D8-54D9-827E27B41DDF}"/>
              </a:ext>
            </a:extLst>
          </p:cNvPr>
          <p:cNvCxnSpPr>
            <a:cxnSpLocks/>
          </p:cNvCxnSpPr>
          <p:nvPr/>
        </p:nvCxnSpPr>
        <p:spPr>
          <a:xfrm flipH="1">
            <a:off x="6481275" y="1793907"/>
            <a:ext cx="5310" cy="2894014"/>
          </a:xfrm>
          <a:prstGeom prst="line">
            <a:avLst/>
          </a:prstGeom>
        </p:spPr>
        <p:style>
          <a:lnRef idx="2">
            <a:schemeClr val="accent3"/>
          </a:lnRef>
          <a:fillRef idx="0">
            <a:schemeClr val="accent3"/>
          </a:fillRef>
          <a:effectRef idx="1">
            <a:schemeClr val="accent3"/>
          </a:effectRef>
          <a:fontRef idx="minor">
            <a:schemeClr val="tx1"/>
          </a:fontRef>
        </p:style>
      </p:cxnSp>
      <p:cxnSp>
        <p:nvCxnSpPr>
          <p:cNvPr id="20" name="Straight Connector 19">
            <a:extLst>
              <a:ext uri="{FF2B5EF4-FFF2-40B4-BE49-F238E27FC236}">
                <a16:creationId xmlns:a16="http://schemas.microsoft.com/office/drawing/2014/main" id="{18207CA2-FB16-A352-5633-54EEF6F3AFD9}"/>
              </a:ext>
            </a:extLst>
          </p:cNvPr>
          <p:cNvCxnSpPr>
            <a:cxnSpLocks/>
          </p:cNvCxnSpPr>
          <p:nvPr/>
        </p:nvCxnSpPr>
        <p:spPr>
          <a:xfrm>
            <a:off x="8234872" y="1793907"/>
            <a:ext cx="0" cy="2894014"/>
          </a:xfrm>
          <a:prstGeom prst="line">
            <a:avLst/>
          </a:prstGeom>
        </p:spPr>
        <p:style>
          <a:lnRef idx="2">
            <a:schemeClr val="accent3"/>
          </a:lnRef>
          <a:fillRef idx="0">
            <a:schemeClr val="accent3"/>
          </a:fillRef>
          <a:effectRef idx="1">
            <a:schemeClr val="accent3"/>
          </a:effectRef>
          <a:fontRef idx="minor">
            <a:schemeClr val="tx1"/>
          </a:fontRef>
        </p:style>
      </p:cxnSp>
      <p:grpSp>
        <p:nvGrpSpPr>
          <p:cNvPr id="28" name="Group 27">
            <a:extLst>
              <a:ext uri="{FF2B5EF4-FFF2-40B4-BE49-F238E27FC236}">
                <a16:creationId xmlns:a16="http://schemas.microsoft.com/office/drawing/2014/main" id="{5B1F10D9-D7C8-EBC1-9BAB-6934171C2F8F}"/>
              </a:ext>
            </a:extLst>
          </p:cNvPr>
          <p:cNvGrpSpPr/>
          <p:nvPr/>
        </p:nvGrpSpPr>
        <p:grpSpPr>
          <a:xfrm>
            <a:off x="1152968" y="3307855"/>
            <a:ext cx="1709146" cy="523220"/>
            <a:chOff x="1009035" y="3445934"/>
            <a:chExt cx="1709146" cy="523220"/>
          </a:xfrm>
        </p:grpSpPr>
        <p:sp>
          <p:nvSpPr>
            <p:cNvPr id="27" name="Rectangle 26">
              <a:extLst>
                <a:ext uri="{FF2B5EF4-FFF2-40B4-BE49-F238E27FC236}">
                  <a16:creationId xmlns:a16="http://schemas.microsoft.com/office/drawing/2014/main" id="{5D8CC129-B151-080B-EFFE-600449198CD3}"/>
                </a:ext>
              </a:extLst>
            </p:cNvPr>
            <p:cNvSpPr/>
            <p:nvPr/>
          </p:nvSpPr>
          <p:spPr>
            <a:xfrm>
              <a:off x="1009035" y="3471332"/>
              <a:ext cx="1709146" cy="4948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a:extLst>
                <a:ext uri="{FF2B5EF4-FFF2-40B4-BE49-F238E27FC236}">
                  <a16:creationId xmlns:a16="http://schemas.microsoft.com/office/drawing/2014/main" id="{DD0A4071-5C66-3FB8-801D-5110CE95BD35}"/>
                </a:ext>
              </a:extLst>
            </p:cNvPr>
            <p:cNvSpPr txBox="1"/>
            <p:nvPr/>
          </p:nvSpPr>
          <p:spPr>
            <a:xfrm>
              <a:off x="1119103" y="3445934"/>
              <a:ext cx="1471698" cy="523220"/>
            </a:xfrm>
            <a:prstGeom prst="rect">
              <a:avLst/>
            </a:prstGeom>
            <a:noFill/>
          </p:spPr>
          <p:txBody>
            <a:bodyPr wrap="square" rtlCol="0">
              <a:spAutoFit/>
            </a:bodyPr>
            <a:lstStyle/>
            <a:p>
              <a:pPr algn="ctr"/>
              <a:r>
                <a:rPr lang="en-IN" sz="1400" b="1" dirty="0">
                  <a:solidFill>
                    <a:schemeClr val="bg1"/>
                  </a:solidFill>
                </a:rPr>
                <a:t>Minor in</a:t>
              </a:r>
            </a:p>
            <a:p>
              <a:pPr algn="ctr"/>
              <a:r>
                <a:rPr lang="en-IN" sz="1400" b="1" dirty="0">
                  <a:solidFill>
                    <a:schemeClr val="bg1"/>
                  </a:solidFill>
                </a:rPr>
                <a:t>Entrepreneurship</a:t>
              </a:r>
            </a:p>
          </p:txBody>
        </p:sp>
      </p:grpSp>
      <p:grpSp>
        <p:nvGrpSpPr>
          <p:cNvPr id="30" name="Group 29">
            <a:extLst>
              <a:ext uri="{FF2B5EF4-FFF2-40B4-BE49-F238E27FC236}">
                <a16:creationId xmlns:a16="http://schemas.microsoft.com/office/drawing/2014/main" id="{CC8758DB-F0A9-9A00-2493-AAFA66801BE6}"/>
              </a:ext>
            </a:extLst>
          </p:cNvPr>
          <p:cNvGrpSpPr/>
          <p:nvPr/>
        </p:nvGrpSpPr>
        <p:grpSpPr>
          <a:xfrm>
            <a:off x="4487333" y="2745162"/>
            <a:ext cx="1109134" cy="317576"/>
            <a:chOff x="4343400" y="2784201"/>
            <a:chExt cx="1109134" cy="317576"/>
          </a:xfrm>
        </p:grpSpPr>
        <p:sp>
          <p:nvSpPr>
            <p:cNvPr id="29" name="Rectangle 28">
              <a:extLst>
                <a:ext uri="{FF2B5EF4-FFF2-40B4-BE49-F238E27FC236}">
                  <a16:creationId xmlns:a16="http://schemas.microsoft.com/office/drawing/2014/main" id="{2B2E494C-B890-EF6B-1846-3DB375D41DB7}"/>
                </a:ext>
              </a:extLst>
            </p:cNvPr>
            <p:cNvSpPr/>
            <p:nvPr/>
          </p:nvSpPr>
          <p:spPr>
            <a:xfrm>
              <a:off x="4343400" y="2794000"/>
              <a:ext cx="880531" cy="3077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1DD4530D-CED7-1254-6E31-8949EA3CC7CD}"/>
                </a:ext>
              </a:extLst>
            </p:cNvPr>
            <p:cNvSpPr txBox="1"/>
            <p:nvPr/>
          </p:nvSpPr>
          <p:spPr>
            <a:xfrm>
              <a:off x="4504532" y="2784201"/>
              <a:ext cx="948002" cy="307777"/>
            </a:xfrm>
            <a:prstGeom prst="rect">
              <a:avLst/>
            </a:prstGeom>
            <a:noFill/>
          </p:spPr>
          <p:txBody>
            <a:bodyPr wrap="square" rtlCol="0">
              <a:spAutoFit/>
            </a:bodyPr>
            <a:lstStyle/>
            <a:p>
              <a:r>
                <a:rPr lang="en-IN" sz="1400" b="1" dirty="0" err="1">
                  <a:solidFill>
                    <a:schemeClr val="bg1"/>
                  </a:solidFill>
                </a:rPr>
                <a:t>CfHE</a:t>
              </a:r>
              <a:endParaRPr lang="en-IN" sz="1400" b="1" dirty="0">
                <a:solidFill>
                  <a:schemeClr val="bg1"/>
                </a:solidFill>
              </a:endParaRPr>
            </a:p>
          </p:txBody>
        </p:sp>
      </p:grpSp>
      <p:grpSp>
        <p:nvGrpSpPr>
          <p:cNvPr id="1024" name="Group 1023">
            <a:extLst>
              <a:ext uri="{FF2B5EF4-FFF2-40B4-BE49-F238E27FC236}">
                <a16:creationId xmlns:a16="http://schemas.microsoft.com/office/drawing/2014/main" id="{687CA355-B511-E77A-CB63-DB27BC16A030}"/>
              </a:ext>
            </a:extLst>
          </p:cNvPr>
          <p:cNvGrpSpPr/>
          <p:nvPr/>
        </p:nvGrpSpPr>
        <p:grpSpPr>
          <a:xfrm>
            <a:off x="4271434" y="3392179"/>
            <a:ext cx="1312327" cy="319219"/>
            <a:chOff x="4055533" y="3459890"/>
            <a:chExt cx="1312327" cy="319219"/>
          </a:xfrm>
        </p:grpSpPr>
        <p:sp>
          <p:nvSpPr>
            <p:cNvPr id="31" name="Rectangle 30">
              <a:extLst>
                <a:ext uri="{FF2B5EF4-FFF2-40B4-BE49-F238E27FC236}">
                  <a16:creationId xmlns:a16="http://schemas.microsoft.com/office/drawing/2014/main" id="{2D0AD097-E140-F00F-A0B3-887EB2F18FBE}"/>
                </a:ext>
              </a:extLst>
            </p:cNvPr>
            <p:cNvSpPr/>
            <p:nvPr/>
          </p:nvSpPr>
          <p:spPr>
            <a:xfrm>
              <a:off x="4055533" y="3471332"/>
              <a:ext cx="1312327" cy="3077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522AAB93-F121-8043-A2C4-2581DADA575C}"/>
                </a:ext>
              </a:extLst>
            </p:cNvPr>
            <p:cNvSpPr txBox="1"/>
            <p:nvPr/>
          </p:nvSpPr>
          <p:spPr>
            <a:xfrm>
              <a:off x="4132180" y="3459890"/>
              <a:ext cx="1235679" cy="307777"/>
            </a:xfrm>
            <a:prstGeom prst="rect">
              <a:avLst/>
            </a:prstGeom>
            <a:noFill/>
          </p:spPr>
          <p:txBody>
            <a:bodyPr wrap="square" rtlCol="0">
              <a:spAutoFit/>
            </a:bodyPr>
            <a:lstStyle/>
            <a:p>
              <a:r>
                <a:rPr lang="en-IN" sz="1400" b="1" dirty="0" err="1">
                  <a:solidFill>
                    <a:schemeClr val="bg1"/>
                  </a:solidFill>
                </a:rPr>
                <a:t>iTIC</a:t>
              </a:r>
              <a:r>
                <a:rPr lang="en-IN" sz="1400" b="1" dirty="0">
                  <a:solidFill>
                    <a:schemeClr val="bg1"/>
                  </a:solidFill>
                </a:rPr>
                <a:t> Incubator</a:t>
              </a:r>
            </a:p>
          </p:txBody>
        </p:sp>
      </p:grpSp>
      <p:grpSp>
        <p:nvGrpSpPr>
          <p:cNvPr id="1033" name="Group 1032">
            <a:extLst>
              <a:ext uri="{FF2B5EF4-FFF2-40B4-BE49-F238E27FC236}">
                <a16:creationId xmlns:a16="http://schemas.microsoft.com/office/drawing/2014/main" id="{3C8ACE5F-F82F-2157-AD51-6AEB1660E01E}"/>
              </a:ext>
            </a:extLst>
          </p:cNvPr>
          <p:cNvGrpSpPr/>
          <p:nvPr/>
        </p:nvGrpSpPr>
        <p:grpSpPr>
          <a:xfrm>
            <a:off x="8395359" y="2900987"/>
            <a:ext cx="1460328" cy="523220"/>
            <a:chOff x="8251426" y="3039066"/>
            <a:chExt cx="1739238" cy="523220"/>
          </a:xfrm>
        </p:grpSpPr>
        <p:sp>
          <p:nvSpPr>
            <p:cNvPr id="1032" name="Rectangle 1031">
              <a:extLst>
                <a:ext uri="{FF2B5EF4-FFF2-40B4-BE49-F238E27FC236}">
                  <a16:creationId xmlns:a16="http://schemas.microsoft.com/office/drawing/2014/main" id="{3DEB1219-B7B6-7177-4115-74927D303B49}"/>
                </a:ext>
              </a:extLst>
            </p:cNvPr>
            <p:cNvSpPr/>
            <p:nvPr/>
          </p:nvSpPr>
          <p:spPr>
            <a:xfrm>
              <a:off x="8251426" y="3039066"/>
              <a:ext cx="1739238" cy="50263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TextBox 24">
              <a:extLst>
                <a:ext uri="{FF2B5EF4-FFF2-40B4-BE49-F238E27FC236}">
                  <a16:creationId xmlns:a16="http://schemas.microsoft.com/office/drawing/2014/main" id="{BF99FD5C-DB27-6A02-8BEA-10394AD30F70}"/>
                </a:ext>
              </a:extLst>
            </p:cNvPr>
            <p:cNvSpPr txBox="1"/>
            <p:nvPr/>
          </p:nvSpPr>
          <p:spPr>
            <a:xfrm>
              <a:off x="8288865" y="3039066"/>
              <a:ext cx="1608668" cy="523220"/>
            </a:xfrm>
            <a:prstGeom prst="rect">
              <a:avLst/>
            </a:prstGeom>
            <a:noFill/>
          </p:spPr>
          <p:txBody>
            <a:bodyPr wrap="square" rtlCol="0">
              <a:spAutoFit/>
            </a:bodyPr>
            <a:lstStyle/>
            <a:p>
              <a:pPr algn="ctr"/>
              <a:r>
                <a:rPr lang="en-IN" sz="1400" b="1" dirty="0">
                  <a:solidFill>
                    <a:schemeClr val="bg1"/>
                  </a:solidFill>
                </a:rPr>
                <a:t>Technology </a:t>
              </a:r>
            </a:p>
            <a:p>
              <a:pPr algn="ctr"/>
              <a:r>
                <a:rPr lang="en-IN" sz="1400" b="1" dirty="0">
                  <a:solidFill>
                    <a:schemeClr val="bg1"/>
                  </a:solidFill>
                </a:rPr>
                <a:t>Research Park</a:t>
              </a:r>
            </a:p>
          </p:txBody>
        </p:sp>
      </p:grpSp>
      <p:sp>
        <p:nvSpPr>
          <p:cNvPr id="1025" name="Rectangle 1024">
            <a:extLst>
              <a:ext uri="{FF2B5EF4-FFF2-40B4-BE49-F238E27FC236}">
                <a16:creationId xmlns:a16="http://schemas.microsoft.com/office/drawing/2014/main" id="{B45BFFCC-EC64-6F15-BE1C-60B60B68F8AD}"/>
              </a:ext>
            </a:extLst>
          </p:cNvPr>
          <p:cNvSpPr/>
          <p:nvPr/>
        </p:nvSpPr>
        <p:spPr>
          <a:xfrm>
            <a:off x="4296835" y="3828143"/>
            <a:ext cx="628930" cy="808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6" name="Rectangle 1025">
            <a:extLst>
              <a:ext uri="{FF2B5EF4-FFF2-40B4-BE49-F238E27FC236}">
                <a16:creationId xmlns:a16="http://schemas.microsoft.com/office/drawing/2014/main" id="{324D1D1B-DA7D-EE2D-085F-0038CBA25207}"/>
              </a:ext>
            </a:extLst>
          </p:cNvPr>
          <p:cNvSpPr/>
          <p:nvPr/>
        </p:nvSpPr>
        <p:spPr>
          <a:xfrm>
            <a:off x="4905477" y="3828143"/>
            <a:ext cx="628930" cy="8084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7" name="Rectangle 1026">
            <a:extLst>
              <a:ext uri="{FF2B5EF4-FFF2-40B4-BE49-F238E27FC236}">
                <a16:creationId xmlns:a16="http://schemas.microsoft.com/office/drawing/2014/main" id="{DC25BACA-3486-3AE5-9CE0-AA66AB395D53}"/>
              </a:ext>
            </a:extLst>
          </p:cNvPr>
          <p:cNvSpPr/>
          <p:nvPr/>
        </p:nvSpPr>
        <p:spPr>
          <a:xfrm>
            <a:off x="6039933" y="4458818"/>
            <a:ext cx="451328" cy="6823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8" name="Rectangle 1027">
            <a:extLst>
              <a:ext uri="{FF2B5EF4-FFF2-40B4-BE49-F238E27FC236}">
                <a16:creationId xmlns:a16="http://schemas.microsoft.com/office/drawing/2014/main" id="{CFE8ADA7-052F-D6C7-F1A2-46C4FA0F3771}"/>
              </a:ext>
            </a:extLst>
          </p:cNvPr>
          <p:cNvSpPr/>
          <p:nvPr/>
        </p:nvSpPr>
        <p:spPr>
          <a:xfrm>
            <a:off x="6481274" y="4458818"/>
            <a:ext cx="446647" cy="6823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030" name="Group 1029">
            <a:extLst>
              <a:ext uri="{FF2B5EF4-FFF2-40B4-BE49-F238E27FC236}">
                <a16:creationId xmlns:a16="http://schemas.microsoft.com/office/drawing/2014/main" id="{F221F02F-FB68-0DD7-9C02-518F4AD388BE}"/>
              </a:ext>
            </a:extLst>
          </p:cNvPr>
          <p:cNvGrpSpPr/>
          <p:nvPr/>
        </p:nvGrpSpPr>
        <p:grpSpPr>
          <a:xfrm>
            <a:off x="6039933" y="4000664"/>
            <a:ext cx="880531" cy="321238"/>
            <a:chOff x="5896000" y="4138743"/>
            <a:chExt cx="880531" cy="321238"/>
          </a:xfrm>
        </p:grpSpPr>
        <p:sp>
          <p:nvSpPr>
            <p:cNvPr id="1029" name="Rectangle 1028">
              <a:extLst>
                <a:ext uri="{FF2B5EF4-FFF2-40B4-BE49-F238E27FC236}">
                  <a16:creationId xmlns:a16="http://schemas.microsoft.com/office/drawing/2014/main" id="{8F8CCF78-AAB1-06A0-6F14-44A3059D41E5}"/>
                </a:ext>
              </a:extLst>
            </p:cNvPr>
            <p:cNvSpPr/>
            <p:nvPr/>
          </p:nvSpPr>
          <p:spPr>
            <a:xfrm>
              <a:off x="5896000" y="4152204"/>
              <a:ext cx="880531" cy="3077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F1A2EBDD-6966-5B80-7F28-0A693FD6F512}"/>
                </a:ext>
              </a:extLst>
            </p:cNvPr>
            <p:cNvSpPr txBox="1"/>
            <p:nvPr/>
          </p:nvSpPr>
          <p:spPr>
            <a:xfrm>
              <a:off x="6032863" y="4138743"/>
              <a:ext cx="664269" cy="307777"/>
            </a:xfrm>
            <a:prstGeom prst="rect">
              <a:avLst/>
            </a:prstGeom>
            <a:noFill/>
          </p:spPr>
          <p:txBody>
            <a:bodyPr wrap="square" rtlCol="0">
              <a:spAutoFit/>
            </a:bodyPr>
            <a:lstStyle/>
            <a:p>
              <a:r>
                <a:rPr lang="en-IN" sz="1400" b="1" dirty="0" err="1">
                  <a:solidFill>
                    <a:schemeClr val="bg1"/>
                  </a:solidFill>
                </a:rPr>
                <a:t>FabCL</a:t>
              </a:r>
              <a:r>
                <a:rPr lang="en-IN" sz="1400" b="1" dirty="0">
                  <a:solidFill>
                    <a:schemeClr val="bg1"/>
                  </a:solidFill>
                </a:rPr>
                <a:t> </a:t>
              </a:r>
            </a:p>
          </p:txBody>
        </p:sp>
      </p:grpSp>
      <p:sp>
        <p:nvSpPr>
          <p:cNvPr id="1034" name="Rectangle 1033">
            <a:extLst>
              <a:ext uri="{FF2B5EF4-FFF2-40B4-BE49-F238E27FC236}">
                <a16:creationId xmlns:a16="http://schemas.microsoft.com/office/drawing/2014/main" id="{6B65C2CC-26CC-3E36-998D-05C9CFBBC91B}"/>
              </a:ext>
            </a:extLst>
          </p:cNvPr>
          <p:cNvSpPr/>
          <p:nvPr/>
        </p:nvSpPr>
        <p:spPr>
          <a:xfrm>
            <a:off x="4480066" y="3156634"/>
            <a:ext cx="454166" cy="808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5" name="Rectangle 1034">
            <a:extLst>
              <a:ext uri="{FF2B5EF4-FFF2-40B4-BE49-F238E27FC236}">
                <a16:creationId xmlns:a16="http://schemas.microsoft.com/office/drawing/2014/main" id="{8C3A5A85-EFF2-9A1F-B471-E7F61FA0EB90}"/>
              </a:ext>
            </a:extLst>
          </p:cNvPr>
          <p:cNvSpPr/>
          <p:nvPr/>
        </p:nvSpPr>
        <p:spPr>
          <a:xfrm>
            <a:off x="4913944" y="3156634"/>
            <a:ext cx="442422" cy="8084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0" name="Rectangle 1039">
            <a:extLst>
              <a:ext uri="{FF2B5EF4-FFF2-40B4-BE49-F238E27FC236}">
                <a16:creationId xmlns:a16="http://schemas.microsoft.com/office/drawing/2014/main" id="{A8473F21-4135-EA2A-2A5A-1587A2EADE9E}"/>
              </a:ext>
            </a:extLst>
          </p:cNvPr>
          <p:cNvSpPr/>
          <p:nvPr/>
        </p:nvSpPr>
        <p:spPr>
          <a:xfrm>
            <a:off x="1166618" y="3099563"/>
            <a:ext cx="1695496" cy="570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1" name="Rectangle 1040">
            <a:extLst>
              <a:ext uri="{FF2B5EF4-FFF2-40B4-BE49-F238E27FC236}">
                <a16:creationId xmlns:a16="http://schemas.microsoft.com/office/drawing/2014/main" id="{53D456D9-2493-5EB5-C003-AD4534297E72}"/>
              </a:ext>
            </a:extLst>
          </p:cNvPr>
          <p:cNvSpPr/>
          <p:nvPr/>
        </p:nvSpPr>
        <p:spPr>
          <a:xfrm>
            <a:off x="1166618" y="3917454"/>
            <a:ext cx="1695496" cy="570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2" name="Rectangle 1041">
            <a:extLst>
              <a:ext uri="{FF2B5EF4-FFF2-40B4-BE49-F238E27FC236}">
                <a16:creationId xmlns:a16="http://schemas.microsoft.com/office/drawing/2014/main" id="{814CA150-8F76-07FD-63F8-FA2761D50299}"/>
              </a:ext>
            </a:extLst>
          </p:cNvPr>
          <p:cNvSpPr/>
          <p:nvPr/>
        </p:nvSpPr>
        <p:spPr>
          <a:xfrm>
            <a:off x="8391054" y="3512394"/>
            <a:ext cx="1473099" cy="663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3" name="TextBox 1042">
            <a:extLst>
              <a:ext uri="{FF2B5EF4-FFF2-40B4-BE49-F238E27FC236}">
                <a16:creationId xmlns:a16="http://schemas.microsoft.com/office/drawing/2014/main" id="{A581D02E-D382-A746-AD61-C806FDAD1CAA}"/>
              </a:ext>
            </a:extLst>
          </p:cNvPr>
          <p:cNvSpPr txBox="1"/>
          <p:nvPr/>
        </p:nvSpPr>
        <p:spPr>
          <a:xfrm>
            <a:off x="2328334" y="5035360"/>
            <a:ext cx="6832600" cy="1425455"/>
          </a:xfrm>
          <a:prstGeom prst="rect">
            <a:avLst/>
          </a:prstGeom>
          <a:noFill/>
        </p:spPr>
        <p:txBody>
          <a:bodyPr wrap="square" rtlCol="0">
            <a:spAutoFit/>
          </a:bodyPr>
          <a:lstStyle/>
          <a:p>
            <a:pPr algn="ctr">
              <a:lnSpc>
                <a:spcPct val="150000"/>
              </a:lnSpc>
            </a:pPr>
            <a:r>
              <a:rPr lang="en-IN" b="1" dirty="0">
                <a:solidFill>
                  <a:schemeClr val="bg1"/>
                </a:solidFill>
              </a:rPr>
              <a:t>DEPARTMENT OF ENTREPRENEURSHIP AND MANAGEMENT</a:t>
            </a:r>
          </a:p>
          <a:p>
            <a:pPr algn="ctr">
              <a:lnSpc>
                <a:spcPct val="150000"/>
              </a:lnSpc>
            </a:pPr>
            <a:r>
              <a:rPr lang="en-IN" b="1" dirty="0">
                <a:solidFill>
                  <a:schemeClr val="bg1"/>
                </a:solidFill>
              </a:rPr>
              <a:t>INSTITUTION’S INNOVATION COUNCIL</a:t>
            </a:r>
          </a:p>
          <a:p>
            <a:pPr algn="ctr">
              <a:lnSpc>
                <a:spcPct val="150000"/>
              </a:lnSpc>
            </a:pPr>
            <a:r>
              <a:rPr lang="en-IN" b="1" dirty="0">
                <a:solidFill>
                  <a:schemeClr val="bg1"/>
                </a:solidFill>
              </a:rPr>
              <a:t>INTELLECTUAL PROPERTY CELL </a:t>
            </a:r>
          </a:p>
        </p:txBody>
      </p:sp>
    </p:spTree>
    <p:extLst>
      <p:ext uri="{BB962C8B-B14F-4D97-AF65-F5344CB8AC3E}">
        <p14:creationId xmlns:p14="http://schemas.microsoft.com/office/powerpoint/2010/main" val="164216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0FF2B9-6039-E7C3-FA5E-6FEE1CF6FC60}"/>
              </a:ext>
            </a:extLst>
          </p:cNvPr>
          <p:cNvPicPr>
            <a:picLocks noChangeAspect="1"/>
          </p:cNvPicPr>
          <p:nvPr/>
        </p:nvPicPr>
        <p:blipFill rotWithShape="1">
          <a:blip r:embed="rId2"/>
          <a:srcRect l="18100" t="8076" r="7899" b="-7819"/>
          <a:stretch/>
        </p:blipFill>
        <p:spPr>
          <a:xfrm flipV="1">
            <a:off x="6096000" y="257373"/>
            <a:ext cx="1319751" cy="822581"/>
          </a:xfrm>
          <a:prstGeom prst="rect">
            <a:avLst/>
          </a:prstGeom>
        </p:spPr>
      </p:pic>
      <p:pic>
        <p:nvPicPr>
          <p:cNvPr id="9" name="Picture 7">
            <a:extLst>
              <a:ext uri="{FF2B5EF4-FFF2-40B4-BE49-F238E27FC236}">
                <a16:creationId xmlns:a16="http://schemas.microsoft.com/office/drawing/2014/main" id="{39254D5C-29CC-3813-8D89-D5BC63042D20}"/>
              </a:ext>
            </a:extLst>
          </p:cNvPr>
          <p:cNvPicPr>
            <a:picLocks noChangeAspect="1"/>
          </p:cNvPicPr>
          <p:nvPr/>
        </p:nvPicPr>
        <p:blipFill>
          <a:blip r:embed="rId3"/>
          <a:srcRect r="79423"/>
          <a:stretch>
            <a:fillRect/>
          </a:stretch>
        </p:blipFill>
        <p:spPr>
          <a:xfrm>
            <a:off x="728134" y="257373"/>
            <a:ext cx="939800" cy="761227"/>
          </a:xfrm>
          <a:prstGeom prst="rect">
            <a:avLst/>
          </a:prstGeom>
        </p:spPr>
      </p:pic>
      <p:sp>
        <p:nvSpPr>
          <p:cNvPr id="2" name="TextBox 1">
            <a:extLst>
              <a:ext uri="{FF2B5EF4-FFF2-40B4-BE49-F238E27FC236}">
                <a16:creationId xmlns:a16="http://schemas.microsoft.com/office/drawing/2014/main" id="{A879EFD6-343D-3A04-939F-4EE8EAD1F36A}"/>
              </a:ext>
            </a:extLst>
          </p:cNvPr>
          <p:cNvSpPr txBox="1"/>
          <p:nvPr/>
        </p:nvSpPr>
        <p:spPr>
          <a:xfrm>
            <a:off x="6096000" y="1215421"/>
            <a:ext cx="4718652" cy="3754874"/>
          </a:xfrm>
          <a:prstGeom prst="rect">
            <a:avLst/>
          </a:prstGeom>
          <a:noFill/>
        </p:spPr>
        <p:txBody>
          <a:bodyPr wrap="square" rtlCol="0">
            <a:spAutoFit/>
          </a:bodyPr>
          <a:lstStyle/>
          <a:p>
            <a:pPr marL="0" indent="0">
              <a:buNone/>
            </a:pPr>
            <a:r>
              <a:rPr lang="en-IN" sz="2800" b="1" dirty="0" err="1">
                <a:solidFill>
                  <a:schemeClr val="accent2"/>
                </a:solidFill>
                <a:effectLst/>
              </a:rPr>
              <a:t>CfHE</a:t>
            </a:r>
            <a:endParaRPr lang="en-IN" sz="2800" b="1" dirty="0">
              <a:solidFill>
                <a:schemeClr val="accent2"/>
              </a:solidFill>
            </a:endParaRPr>
          </a:p>
          <a:p>
            <a:pPr marL="285750" indent="-285750">
              <a:buFont typeface="Arial" panose="020B0604020202020204" pitchFamily="34" charset="0"/>
              <a:buChar char="•"/>
            </a:pP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 Center’s objective is to catalyze healthcare innovation to bring about affordable solutions to address the healthcare needs of India. </a:t>
            </a:r>
          </a:p>
          <a:p>
            <a:pPr marL="285750" indent="-285750">
              <a:buFont typeface="Arial" panose="020B0604020202020204" pitchFamily="34" charset="0"/>
              <a:buChar char="•"/>
            </a:pP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 Center hopes to foster entrepreneurs to deliver a pipeline of cost-efficient solutions, which are increasingly ‘commercialized’. Housed in a 6000 </a:t>
            </a:r>
            <a:r>
              <a:rPr lang="en-US" sz="1600" b="1"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sq.ft</a:t>
            </a: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brand new facility, the </a:t>
            </a:r>
            <a:r>
              <a:rPr lang="en-US" sz="1600" b="1" dirty="0" err="1">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CfHE</a:t>
            </a: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incubator offers design and 3D fabrication facilities for prototyping of solutions and devices and serves as a rapid acceleration platform for the fellows and startups. </a:t>
            </a:r>
          </a:p>
          <a:p>
            <a:pPr marL="285750" indent="-285750">
              <a:buFont typeface="Arial" panose="020B0604020202020204" pitchFamily="34" charset="0"/>
              <a:buChar char="•"/>
            </a:pP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To know more, visit: </a:t>
            </a:r>
            <a:r>
              <a:rPr lang="en-US" sz="1600" b="1" i="1" u="sng"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https://cfhe.iith.ac.in/</a:t>
            </a:r>
            <a:r>
              <a:rPr lang="en-US" sz="1600" b="1" i="1" u="sng"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endParaRPr lang="en-IN" sz="16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solidFill>
                <a:schemeClr val="bg2">
                  <a:lumMod val="25000"/>
                </a:schemeClr>
              </a:solidFill>
            </a:endParaRPr>
          </a:p>
        </p:txBody>
      </p:sp>
      <p:sp>
        <p:nvSpPr>
          <p:cNvPr id="6" name="TextBox 5">
            <a:extLst>
              <a:ext uri="{FF2B5EF4-FFF2-40B4-BE49-F238E27FC236}">
                <a16:creationId xmlns:a16="http://schemas.microsoft.com/office/drawing/2014/main" id="{AA3B9499-EBB1-C950-7061-52923007D56F}"/>
              </a:ext>
            </a:extLst>
          </p:cNvPr>
          <p:cNvSpPr txBox="1"/>
          <p:nvPr/>
        </p:nvSpPr>
        <p:spPr>
          <a:xfrm>
            <a:off x="728132" y="1215421"/>
            <a:ext cx="4783667" cy="4278094"/>
          </a:xfrm>
          <a:prstGeom prst="rect">
            <a:avLst/>
          </a:prstGeom>
          <a:noFill/>
        </p:spPr>
        <p:txBody>
          <a:bodyPr wrap="square" rtlCol="0">
            <a:spAutoFit/>
          </a:bodyPr>
          <a:lstStyle/>
          <a:p>
            <a:r>
              <a:rPr lang="en-US" sz="2800" b="1"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iTIC</a:t>
            </a:r>
            <a:endParaRPr lang="en-US" sz="28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err="1">
                <a:solidFill>
                  <a:schemeClr val="tx1">
                    <a:lumMod val="65000"/>
                    <a:lumOff val="35000"/>
                  </a:schemeClr>
                </a:solidFill>
                <a:effectLst/>
                <a:ea typeface="Calibri" panose="020F0502020204030204" pitchFamily="34" charset="0"/>
                <a:cs typeface="Times New Roman" panose="02020603050405020304" pitchFamily="18" charset="0"/>
              </a:rPr>
              <a:t>i</a:t>
            </a:r>
            <a:r>
              <a:rPr lang="en-US" sz="1600" b="1" dirty="0">
                <a:solidFill>
                  <a:schemeClr val="tx1">
                    <a:lumMod val="65000"/>
                    <a:lumOff val="35000"/>
                  </a:schemeClr>
                </a:solidFill>
                <a:effectLst/>
                <a:ea typeface="Calibri" panose="020F0502020204030204" pitchFamily="34" charset="0"/>
                <a:cs typeface="Times New Roman" panose="02020603050405020304" pitchFamily="18" charset="0"/>
              </a:rPr>
              <a:t>-TIC Foundation is the Technology Business Incubator (TBI) at IITH. The focus is on creating a supportive and nourishing environment for entrepreneurs. </a:t>
            </a:r>
          </a:p>
          <a:p>
            <a:pPr marL="285750" indent="-285750">
              <a:buFont typeface="Arial" panose="020B0604020202020204" pitchFamily="34" charset="0"/>
              <a:buChar char="•"/>
            </a:pPr>
            <a:r>
              <a:rPr lang="en-US" sz="1600" b="1" dirty="0">
                <a:solidFill>
                  <a:schemeClr val="tx1">
                    <a:lumMod val="65000"/>
                    <a:lumOff val="35000"/>
                  </a:schemeClr>
                </a:solidFill>
                <a:effectLst/>
                <a:ea typeface="Calibri" panose="020F0502020204030204" pitchFamily="34" charset="0"/>
                <a:cs typeface="Times New Roman" panose="02020603050405020304" pitchFamily="18" charset="0"/>
              </a:rPr>
              <a:t>The thrust areas at the Incubator are Artificial Intelligence, Aerospace, Telecommunication, Digital Manufacturing, Chip Design, Sensors, IT, Bio-Medical, Automotive, Advanced Materials, Energy, Flexible Electronics, and Other Emerging Technologies. 70+ Startups supported, 5 Cr+ Funds Granted to Startups, 100 Cr+ Revenue Generated by Startups, 800+ Jobs created by the Startups, ~1.5 L SFT Incubation Space &amp; 150+ Mentors.</a:t>
            </a:r>
            <a:endParaRPr lang="en-IN" sz="1600" b="1" dirty="0">
              <a:solidFill>
                <a:schemeClr val="tx1">
                  <a:lumMod val="65000"/>
                  <a:lumOff val="35000"/>
                </a:schemeClr>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lumMod val="65000"/>
                    <a:lumOff val="35000"/>
                  </a:schemeClr>
                </a:solidFill>
                <a:effectLst/>
                <a:ea typeface="Calibri" panose="020F0502020204030204" pitchFamily="34" charset="0"/>
                <a:cs typeface="Times New Roman" panose="02020603050405020304" pitchFamily="18" charset="0"/>
              </a:rPr>
              <a:t>To know more, visit: </a:t>
            </a:r>
            <a:r>
              <a:rPr lang="en-US" sz="1600" b="1" i="1" u="sng" dirty="0">
                <a:solidFill>
                  <a:schemeClr val="accent1"/>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https://i-tic.iith.ac.in/</a:t>
            </a:r>
            <a:r>
              <a:rPr lang="en-US" sz="1600" b="1" i="1" u="sng" dirty="0">
                <a:solidFill>
                  <a:schemeClr val="accent1"/>
                </a:solidFill>
                <a:effectLst/>
                <a:ea typeface="Calibri" panose="020F0502020204030204" pitchFamily="34" charset="0"/>
                <a:cs typeface="Times New Roman" panose="02020603050405020304" pitchFamily="18" charset="0"/>
              </a:rPr>
              <a:t> </a:t>
            </a:r>
            <a:r>
              <a:rPr lang="en-IN" sz="1600" b="1" i="1" dirty="0">
                <a:solidFill>
                  <a:schemeClr val="accent1"/>
                </a:solidFill>
                <a:effectLst/>
              </a:rPr>
              <a:t> </a:t>
            </a:r>
            <a:r>
              <a:rPr lang="en-IN" b="1" i="1" dirty="0">
                <a:solidFill>
                  <a:schemeClr val="accent1"/>
                </a:solidFill>
                <a:effectLst/>
              </a:rPr>
              <a:t> </a:t>
            </a:r>
          </a:p>
          <a:p>
            <a:pPr marL="285750" indent="-285750">
              <a:buFont typeface="Arial" panose="020B0604020202020204" pitchFamily="34" charset="0"/>
              <a:buChar char="•"/>
            </a:pPr>
            <a:endParaRPr lang="en-IN" dirty="0">
              <a:solidFill>
                <a:schemeClr val="bg2">
                  <a:lumMod val="25000"/>
                </a:schemeClr>
              </a:solidFill>
            </a:endParaRPr>
          </a:p>
        </p:txBody>
      </p:sp>
      <p:pic>
        <p:nvPicPr>
          <p:cNvPr id="10" name="Picture 9">
            <a:extLst>
              <a:ext uri="{FF2B5EF4-FFF2-40B4-BE49-F238E27FC236}">
                <a16:creationId xmlns:a16="http://schemas.microsoft.com/office/drawing/2014/main" id="{CC5E12AD-1309-F7FE-AAF8-69BC6B2DF8E2}"/>
              </a:ext>
            </a:extLst>
          </p:cNvPr>
          <p:cNvPicPr>
            <a:picLocks noChangeAspect="1"/>
          </p:cNvPicPr>
          <p:nvPr/>
        </p:nvPicPr>
        <p:blipFill rotWithShape="1">
          <a:blip r:embed="rId6">
            <a:extLst>
              <a:ext uri="{28A0092B-C50C-407E-A947-70E740481C1C}">
                <a14:useLocalDpi xmlns:a14="http://schemas.microsoft.com/office/drawing/2010/main" val="0"/>
              </a:ext>
            </a:extLst>
          </a:blip>
          <a:srcRect r="62802"/>
          <a:stretch/>
        </p:blipFill>
        <p:spPr>
          <a:xfrm>
            <a:off x="5503589" y="182705"/>
            <a:ext cx="380743" cy="6675293"/>
          </a:xfrm>
          <a:prstGeom prst="rect">
            <a:avLst/>
          </a:prstGeom>
        </p:spPr>
      </p:pic>
    </p:spTree>
    <p:extLst>
      <p:ext uri="{BB962C8B-B14F-4D97-AF65-F5344CB8AC3E}">
        <p14:creationId xmlns:p14="http://schemas.microsoft.com/office/powerpoint/2010/main" val="428788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7D29CF-1561-B3FD-3AC8-3E39A76D5195}"/>
              </a:ext>
            </a:extLst>
          </p:cNvPr>
          <p:cNvSpPr>
            <a:spLocks noGrp="1"/>
          </p:cNvSpPr>
          <p:nvPr>
            <p:ph sz="half" idx="1"/>
          </p:nvPr>
        </p:nvSpPr>
        <p:spPr>
          <a:xfrm>
            <a:off x="628476" y="1486483"/>
            <a:ext cx="4647669" cy="4151842"/>
          </a:xfrm>
        </p:spPr>
        <p:txBody>
          <a:bodyPr>
            <a:normAutofit/>
          </a:bodyPr>
          <a:lstStyle/>
          <a:p>
            <a:pPr indent="0">
              <a:buNone/>
            </a:pPr>
            <a:r>
              <a:rPr lang="en-US" sz="2800" b="1" dirty="0" err="1">
                <a:solidFill>
                  <a:schemeClr val="accent2"/>
                </a:solidFill>
                <a:latin typeface="Calibri" panose="020F0502020204030204" pitchFamily="34" charset="0"/>
                <a:ea typeface="Calibri" panose="020F0502020204030204" pitchFamily="34" charset="0"/>
                <a:cs typeface="Times New Roman" panose="02020603050405020304" pitchFamily="18" charset="0"/>
              </a:rPr>
              <a:t>FabCI</a:t>
            </a:r>
            <a:endPar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457200"/>
            <a:r>
              <a:rPr lang="en-US" sz="1600" b="1" dirty="0">
                <a:effectLst/>
                <a:latin typeface="Calibri" panose="020F0502020204030204" pitchFamily="34" charset="0"/>
                <a:ea typeface="Calibri" panose="020F0502020204030204" pitchFamily="34" charset="0"/>
                <a:cs typeface="Times New Roman" panose="02020603050405020304" pitchFamily="18" charset="0"/>
              </a:rPr>
              <a:t>The Fabless Chip Design Incubator (</a:t>
            </a:r>
            <a:r>
              <a:rPr lang="en-US" sz="1600" b="1" dirty="0" err="1">
                <a:effectLst/>
                <a:latin typeface="Calibri" panose="020F0502020204030204" pitchFamily="34" charset="0"/>
                <a:ea typeface="Calibri" panose="020F0502020204030204" pitchFamily="34" charset="0"/>
                <a:cs typeface="Times New Roman" panose="02020603050405020304" pitchFamily="18" charset="0"/>
              </a:rPr>
              <a:t>FabCI</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is a flagship program being executed with the support of the Ministry of Electronics and Information Technology (MEITY) and focuses on creating an ecosystem wherein these primary activities get executed for any startup in the area of chip design. </a:t>
            </a:r>
          </a:p>
          <a:p>
            <a:pPr marL="457200"/>
            <a:r>
              <a:rPr lang="en-US" sz="1600" b="1" dirty="0">
                <a:effectLst/>
                <a:latin typeface="Calibri" panose="020F0502020204030204" pitchFamily="34" charset="0"/>
                <a:ea typeface="Calibri" panose="020F0502020204030204" pitchFamily="34" charset="0"/>
                <a:cs typeface="Times New Roman" panose="02020603050405020304" pitchFamily="18" charset="0"/>
              </a:rPr>
              <a:t>The primary motivation for this unique incubator program is to provide a one-stop solution for start-ups focusing on the area of chip design.</a:t>
            </a:r>
          </a:p>
          <a:p>
            <a:pPr marL="457200"/>
            <a:r>
              <a:rPr lang="en-US" sz="1600" b="1" dirty="0">
                <a:effectLst/>
                <a:latin typeface="Calibri" panose="020F0502020204030204" pitchFamily="34" charset="0"/>
                <a:ea typeface="Calibri" panose="020F0502020204030204" pitchFamily="34" charset="0"/>
                <a:cs typeface="Times New Roman" panose="02020603050405020304" pitchFamily="18" charset="0"/>
              </a:rPr>
              <a:t>To know more, visit: </a:t>
            </a:r>
            <a:r>
              <a:rPr lang="en-US" sz="1600" b="1" u="sng" dirty="0">
                <a:effectLst/>
                <a:latin typeface="Calibri" panose="020F0502020204030204" pitchFamily="34" charset="0"/>
                <a:ea typeface="Calibri" panose="020F0502020204030204" pitchFamily="34" charset="0"/>
                <a:cs typeface="Times New Roman" panose="02020603050405020304" pitchFamily="18" charset="0"/>
                <a:hlinkClick r:id="rId2"/>
              </a:rPr>
              <a:t>http://fabci.iith.ac.in/</a:t>
            </a:r>
            <a:endParaRPr lang="en-US" sz="1600" b="1" u="sng" dirty="0">
              <a:effectLst/>
              <a:latin typeface="Calibri" panose="020F0502020204030204" pitchFamily="34" charset="0"/>
              <a:ea typeface="Calibri" panose="020F0502020204030204" pitchFamily="34" charset="0"/>
              <a:cs typeface="Times New Roman" panose="02020603050405020304" pitchFamily="18" charset="0"/>
            </a:endParaRPr>
          </a:p>
          <a:p>
            <a:pPr indent="0">
              <a:buNone/>
            </a:pPr>
            <a:endParaRPr lang="en-US" sz="16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nvGrpSpPr>
          <p:cNvPr id="6" name="Group 5">
            <a:extLst>
              <a:ext uri="{FF2B5EF4-FFF2-40B4-BE49-F238E27FC236}">
                <a16:creationId xmlns:a16="http://schemas.microsoft.com/office/drawing/2014/main" id="{C998C604-2AAD-9814-7017-6DB9C48CD363}"/>
              </a:ext>
            </a:extLst>
          </p:cNvPr>
          <p:cNvGrpSpPr/>
          <p:nvPr/>
        </p:nvGrpSpPr>
        <p:grpSpPr>
          <a:xfrm>
            <a:off x="5791200" y="411508"/>
            <a:ext cx="2487018" cy="885699"/>
            <a:chOff x="7920038" y="162232"/>
            <a:chExt cx="2816789" cy="1003140"/>
          </a:xfrm>
        </p:grpSpPr>
        <p:pic>
          <p:nvPicPr>
            <p:cNvPr id="4" name="Picture 3">
              <a:extLst>
                <a:ext uri="{FF2B5EF4-FFF2-40B4-BE49-F238E27FC236}">
                  <a16:creationId xmlns:a16="http://schemas.microsoft.com/office/drawing/2014/main" id="{86FE054F-6E89-CA2C-2FE6-E3F791EA3BA1}"/>
                </a:ext>
              </a:extLst>
            </p:cNvPr>
            <p:cNvPicPr>
              <a:picLocks noChangeAspect="1"/>
            </p:cNvPicPr>
            <p:nvPr/>
          </p:nvPicPr>
          <p:blipFill>
            <a:blip r:embed="rId3"/>
            <a:srcRect/>
            <a:stretch>
              <a:fillRect/>
            </a:stretch>
          </p:blipFill>
          <p:spPr>
            <a:xfrm>
              <a:off x="7920038" y="162232"/>
              <a:ext cx="2816789" cy="724317"/>
            </a:xfrm>
            <a:prstGeom prst="rect">
              <a:avLst/>
            </a:prstGeom>
          </p:spPr>
        </p:pic>
        <p:pic>
          <p:nvPicPr>
            <p:cNvPr id="5" name="Picture 4">
              <a:extLst>
                <a:ext uri="{FF2B5EF4-FFF2-40B4-BE49-F238E27FC236}">
                  <a16:creationId xmlns:a16="http://schemas.microsoft.com/office/drawing/2014/main" id="{B510413F-1B8A-8D33-DFBF-30D662805433}"/>
                </a:ext>
              </a:extLst>
            </p:cNvPr>
            <p:cNvPicPr>
              <a:picLocks noChangeAspect="1"/>
            </p:cNvPicPr>
            <p:nvPr/>
          </p:nvPicPr>
          <p:blipFill>
            <a:blip r:embed="rId4"/>
            <a:srcRect l="14930" b="9476"/>
            <a:stretch>
              <a:fillRect/>
            </a:stretch>
          </p:blipFill>
          <p:spPr>
            <a:xfrm>
              <a:off x="7984067" y="822360"/>
              <a:ext cx="2752760" cy="343012"/>
            </a:xfrm>
            <a:prstGeom prst="rect">
              <a:avLst/>
            </a:prstGeom>
          </p:spPr>
        </p:pic>
      </p:grpSp>
      <p:sp>
        <p:nvSpPr>
          <p:cNvPr id="2" name="TextBox 1">
            <a:extLst>
              <a:ext uri="{FF2B5EF4-FFF2-40B4-BE49-F238E27FC236}">
                <a16:creationId xmlns:a16="http://schemas.microsoft.com/office/drawing/2014/main" id="{3875A4CC-869B-95A9-AB88-5C9EBB3AB068}"/>
              </a:ext>
            </a:extLst>
          </p:cNvPr>
          <p:cNvSpPr txBox="1"/>
          <p:nvPr/>
        </p:nvSpPr>
        <p:spPr>
          <a:xfrm>
            <a:off x="5791199" y="1486483"/>
            <a:ext cx="5012267" cy="4524315"/>
          </a:xfrm>
          <a:prstGeom prst="rect">
            <a:avLst/>
          </a:prstGeom>
          <a:noFill/>
        </p:spPr>
        <p:txBody>
          <a:bodyPr wrap="square" rtlCol="0">
            <a:spAutoFit/>
          </a:bodyPr>
          <a:lstStyle/>
          <a:p>
            <a:pPr indent="0">
              <a:buNone/>
            </a:pPr>
            <a:r>
              <a:rPr lang="en-US"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IITH TRP</a:t>
            </a:r>
            <a:endParaRPr lang="en-IN" sz="2800"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IITH </a:t>
            </a:r>
            <a:r>
              <a:rPr lang="en-US" sz="16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Technology Research Park is an independent Section 8 Company, founded, promoted, and hosted by IITH and is </a:t>
            </a: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a self-reliant team endorsed by IITH and its alumni. </a:t>
            </a:r>
          </a:p>
          <a:p>
            <a:pPr marL="285750" indent="-285750">
              <a:buFont typeface="Arial" panose="020B0604020202020204" pitchFamily="34" charset="0"/>
              <a:buChar char="•"/>
            </a:pP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 IITH Research Park promotes the betterment of research and development by the institute through friendship with industry, helping in the advancement of modern ventures, and built-up economic development.</a:t>
            </a:r>
          </a:p>
          <a:p>
            <a:pPr marL="285750" indent="-285750">
              <a:buFont typeface="Arial" panose="020B0604020202020204" pitchFamily="34" charset="0"/>
              <a:buChar char="•"/>
            </a:pP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The IITH Research Park assists organizations with a research target to set up an infrastructure in the park and advantage of the expertise available at IITH. 1.5 L SFT Space was added recently to TRP at IITH.</a:t>
            </a:r>
            <a:endParaRPr lang="en-IN" sz="16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To know more, visit:</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u="sng" dirty="0">
                <a:effectLst/>
                <a:latin typeface="Calibri" panose="020F0502020204030204" pitchFamily="34" charset="0"/>
                <a:ea typeface="Calibri" panose="020F0502020204030204" pitchFamily="34" charset="0"/>
                <a:cs typeface="Times New Roman" panose="02020603050405020304" pitchFamily="18" charset="0"/>
                <a:hlinkClick r:id="rId5"/>
              </a:rPr>
              <a:t>https://trp.iith.ac.in/</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 </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p>
            <a:pPr inden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IN"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pic>
        <p:nvPicPr>
          <p:cNvPr id="7" name="Picture 6">
            <a:extLst>
              <a:ext uri="{FF2B5EF4-FFF2-40B4-BE49-F238E27FC236}">
                <a16:creationId xmlns:a16="http://schemas.microsoft.com/office/drawing/2014/main" id="{28E00FAF-D6E6-9F20-74BB-CDA7043EB1F8}"/>
              </a:ext>
            </a:extLst>
          </p:cNvPr>
          <p:cNvPicPr>
            <a:picLocks noChangeAspect="1"/>
          </p:cNvPicPr>
          <p:nvPr/>
        </p:nvPicPr>
        <p:blipFill rotWithShape="1">
          <a:blip r:embed="rId6">
            <a:extLst>
              <a:ext uri="{28A0092B-C50C-407E-A947-70E740481C1C}">
                <a14:useLocalDpi xmlns:a14="http://schemas.microsoft.com/office/drawing/2010/main" val="0"/>
              </a:ext>
            </a:extLst>
          </a:blip>
          <a:srcRect l="40419" r="32424"/>
          <a:stretch/>
        </p:blipFill>
        <p:spPr>
          <a:xfrm>
            <a:off x="5332678" y="0"/>
            <a:ext cx="280722" cy="6741443"/>
          </a:xfrm>
          <a:prstGeom prst="rect">
            <a:avLst/>
          </a:prstGeom>
        </p:spPr>
      </p:pic>
    </p:spTree>
    <p:extLst>
      <p:ext uri="{BB962C8B-B14F-4D97-AF65-F5344CB8AC3E}">
        <p14:creationId xmlns:p14="http://schemas.microsoft.com/office/powerpoint/2010/main" val="12070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4874-7912-F256-F300-EE38504A7F74}"/>
              </a:ext>
            </a:extLst>
          </p:cNvPr>
          <p:cNvSpPr>
            <a:spLocks noGrp="1"/>
          </p:cNvSpPr>
          <p:nvPr>
            <p:ph type="title"/>
          </p:nvPr>
        </p:nvSpPr>
        <p:spPr>
          <a:xfrm>
            <a:off x="813620" y="381967"/>
            <a:ext cx="6289913" cy="787076"/>
          </a:xfrm>
        </p:spPr>
        <p:txBody>
          <a:bodyPr>
            <a:normAutofit fontScale="90000"/>
          </a:bodyPr>
          <a:lstStyle/>
          <a:p>
            <a:r>
              <a:rPr lang="en-US" sz="4000" b="1" dirty="0">
                <a:effectLst/>
                <a:ea typeface="Calibri" panose="020F0502020204030204" pitchFamily="34" charset="0"/>
                <a:cs typeface="Times New Roman" panose="02020603050405020304" pitchFamily="18" charset="0"/>
              </a:rPr>
              <a:t>CENTERS OF EXCELLENCE (COE)</a:t>
            </a:r>
            <a:br>
              <a:rPr lang="en-IN" sz="4000" b="1" dirty="0">
                <a:effectLst/>
                <a:ea typeface="Calibri" panose="020F0502020204030204" pitchFamily="34" charset="0"/>
                <a:cs typeface="Times New Roman" panose="02020603050405020304" pitchFamily="18" charset="0"/>
              </a:rPr>
            </a:br>
            <a:endParaRPr lang="en-IN" sz="4000" b="1" dirty="0"/>
          </a:p>
        </p:txBody>
      </p:sp>
      <p:sp>
        <p:nvSpPr>
          <p:cNvPr id="3" name="Content Placeholder 2">
            <a:extLst>
              <a:ext uri="{FF2B5EF4-FFF2-40B4-BE49-F238E27FC236}">
                <a16:creationId xmlns:a16="http://schemas.microsoft.com/office/drawing/2014/main" id="{374074FF-7C60-E904-3981-ABE592E8006F}"/>
              </a:ext>
            </a:extLst>
          </p:cNvPr>
          <p:cNvSpPr>
            <a:spLocks noGrp="1"/>
          </p:cNvSpPr>
          <p:nvPr>
            <p:ph sz="half" idx="1"/>
          </p:nvPr>
        </p:nvSpPr>
        <p:spPr>
          <a:xfrm>
            <a:off x="397934" y="1536699"/>
            <a:ext cx="6197600" cy="4770968"/>
          </a:xfrm>
        </p:spPr>
        <p:txBody>
          <a:bodyPr>
            <a:normAutofit/>
          </a:bodyPr>
          <a:lstStyle/>
          <a:p>
            <a:pPr marL="457200" marR="0" lvl="1" indent="0" algn="just" defTabSz="914400" rtl="0" eaLnBrk="0" fontAlgn="base" latinLnBrk="0" hangingPunct="0">
              <a:lnSpc>
                <a:spcPct val="100000"/>
              </a:lnSpc>
              <a:spcBef>
                <a:spcPct val="0"/>
              </a:spcBef>
              <a:spcAft>
                <a:spcPct val="0"/>
              </a:spcAft>
              <a:buClrTx/>
              <a:buSzTx/>
              <a:buNone/>
              <a:tabLst/>
            </a:pPr>
            <a:r>
              <a:rPr kumimoji="0" lang="en-US" altLang="en-US" b="1" i="0" u="none" strike="noStrike" cap="none" normalizeH="0" baseline="0" dirty="0">
                <a:ln>
                  <a:noFill/>
                </a:ln>
                <a:solidFill>
                  <a:srgbClr val="C00000"/>
                </a:solidFill>
                <a:effectLst/>
                <a:ea typeface="Calibri" panose="020F0502020204030204" pitchFamily="34" charset="0"/>
                <a:cs typeface="Times New Roman" panose="02020603050405020304" pitchFamily="18" charset="0"/>
              </a:rPr>
              <a:t>Rural Development Centre</a:t>
            </a:r>
            <a:endParaRPr lang="en-US" altLang="en-US" dirty="0">
              <a:solidFill>
                <a:srgbClr val="C00000"/>
              </a:solidFill>
              <a:ea typeface="Calibri" panose="020F0502020204030204" pitchFamily="34" charset="0"/>
              <a:cs typeface="Times New Roman" panose="02020603050405020304" pitchFamily="18" charset="0"/>
            </a:endParaRPr>
          </a:p>
          <a:p>
            <a:pPr lvl="1" algn="just" eaLnBrk="0" fontAlgn="base" hangingPunct="0">
              <a:spcBef>
                <a:spcPct val="0"/>
              </a:spcBef>
              <a:spcAft>
                <a:spcPct val="0"/>
              </a:spcAft>
            </a:pPr>
            <a:r>
              <a:rPr kumimoji="0" lang="en-US" altLang="en-US" sz="1600" b="1" i="0" u="none" strike="noStrike" cap="none" normalizeH="0" baseline="0" dirty="0">
                <a:ln>
                  <a:noFill/>
                </a:ln>
                <a:effectLst/>
                <a:ea typeface="Calibri" panose="020F0502020204030204" pitchFamily="34" charset="0"/>
                <a:cs typeface="Times New Roman" panose="02020603050405020304" pitchFamily="18" charset="0"/>
              </a:rPr>
              <a:t>Rural Development Centre (RDC) at IITH was established in July 2020 with a vision to support </a:t>
            </a:r>
            <a:r>
              <a:rPr lang="en-US" altLang="en-US" sz="1600" b="1" dirty="0">
                <a:ea typeface="Calibri" panose="020F0502020204030204" pitchFamily="34" charset="0"/>
                <a:cs typeface="Times New Roman" panose="02020603050405020304" pitchFamily="18" charset="0"/>
              </a:rPr>
              <a:t>R</a:t>
            </a:r>
            <a:r>
              <a:rPr kumimoji="0" lang="en-US" altLang="en-US" sz="1600" b="1" i="0" u="none" strike="noStrike" cap="none" normalizeH="0" baseline="0" dirty="0">
                <a:ln>
                  <a:noFill/>
                </a:ln>
                <a:effectLst/>
                <a:ea typeface="Calibri" panose="020F0502020204030204" pitchFamily="34" charset="0"/>
                <a:cs typeface="Times New Roman" panose="02020603050405020304" pitchFamily="18" charset="0"/>
              </a:rPr>
              <a:t>ural development initiatives of the Government through innovative technologies being developed at IITH. </a:t>
            </a:r>
          </a:p>
          <a:p>
            <a:pPr lvl="1" algn="just" eaLnBrk="0" fontAlgn="base" hangingPunct="0">
              <a:spcBef>
                <a:spcPct val="0"/>
              </a:spcBef>
              <a:spcAft>
                <a:spcPct val="0"/>
              </a:spcAft>
            </a:pPr>
            <a:r>
              <a:rPr kumimoji="0" lang="en-US" altLang="en-US" sz="1600" b="1" i="0" u="none" strike="noStrike" cap="none" normalizeH="0" baseline="0" dirty="0">
                <a:ln>
                  <a:noFill/>
                </a:ln>
                <a:effectLst/>
                <a:ea typeface="Calibri" panose="020F0502020204030204" pitchFamily="34" charset="0"/>
                <a:cs typeface="Times New Roman" panose="02020603050405020304" pitchFamily="18" charset="0"/>
              </a:rPr>
              <a:t>To know more, visit: </a:t>
            </a:r>
            <a:r>
              <a:rPr kumimoji="0" lang="en-US" altLang="en-US" sz="1600" b="1" i="0" u="none" strike="noStrike" cap="none" normalizeH="0" baseline="0" dirty="0">
                <a:ln>
                  <a:noFill/>
                </a:ln>
                <a:solidFill>
                  <a:schemeClr val="accent1"/>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https://rdc.iith.ac.in/</a:t>
            </a:r>
            <a:r>
              <a:rPr kumimoji="0" lang="en-US" altLang="en-US" sz="1600" b="1" i="0" u="sng" strike="noStrike" cap="none" normalizeH="0" baseline="0" dirty="0">
                <a:ln>
                  <a:noFill/>
                </a:ln>
                <a:solidFill>
                  <a:schemeClr val="accent1"/>
                </a:solidFill>
                <a:effectLst/>
                <a:ea typeface="Calibri" panose="020F0502020204030204" pitchFamily="34" charset="0"/>
                <a:cs typeface="Times New Roman" panose="02020603050405020304" pitchFamily="18" charset="0"/>
              </a:rPr>
              <a:t> </a:t>
            </a:r>
            <a:endParaRPr kumimoji="0" lang="en-US" altLang="en-US" sz="1600" b="1" i="0" u="none" strike="noStrike" cap="none" normalizeH="0" baseline="0" dirty="0">
              <a:ln>
                <a:noFill/>
              </a:ln>
              <a:solidFill>
                <a:schemeClr val="accent1"/>
              </a:solidFill>
              <a:effectLst/>
            </a:endParaRPr>
          </a:p>
          <a:p>
            <a:pPr marL="457200" lvl="1" indent="0">
              <a:buSzPts val="1800"/>
              <a:buNone/>
            </a:pPr>
            <a:endParaRPr lang="en-US"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buSzPts val="1800"/>
              <a:buNone/>
            </a:pPr>
            <a:endParaRPr lang="en-US" b="1"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lgn="just">
              <a:buSzPts val="1800"/>
              <a:buNone/>
            </a:pPr>
            <a:r>
              <a:rPr lang="en-U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Centre for Interdisciplinary Program (CIP)</a:t>
            </a:r>
            <a:r>
              <a:rPr lang="en-IN"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p>
          <a:p>
            <a:pPr lvl="1" algn="just">
              <a:buSzPts val="1800"/>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Center for Interdisciplinary Programs have been created with a vision of fostering interdisciplinary studies across various disciplines at IITH. We @IITH envision creating new paradigms in education integrating techniques, tools, and science from multi </a:t>
            </a:r>
            <a:r>
              <a:rPr lang="en-US" sz="1600" b="1" dirty="0">
                <a:latin typeface="Calibri" panose="020F0502020204030204" pitchFamily="34" charset="0"/>
                <a:ea typeface="Calibri" panose="020F0502020204030204" pitchFamily="34" charset="0"/>
                <a:cs typeface="Times New Roman" panose="02020603050405020304" pitchFamily="18" charset="0"/>
              </a:rPr>
              <a:t>a</a:t>
            </a:r>
            <a:r>
              <a:rPr lang="en-US" sz="1600" b="1" dirty="0">
                <a:effectLst/>
                <a:latin typeface="Calibri" panose="020F0502020204030204" pitchFamily="34" charset="0"/>
                <a:ea typeface="Calibri" panose="020F0502020204030204" pitchFamily="34" charset="0"/>
                <a:cs typeface="Times New Roman" panose="02020603050405020304" pitchFamily="18" charset="0"/>
              </a:rPr>
              <a:t>nd cross-disciplinary expertise on the IITH campus.  </a:t>
            </a:r>
          </a:p>
          <a:p>
            <a:pPr lvl="1" algn="just">
              <a:buSzPts val="1800"/>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To know more, visit: </a:t>
            </a:r>
            <a:r>
              <a:rPr lang="en-US" sz="1600" b="1" u="sng"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https://cip.iith.ac.in/</a:t>
            </a:r>
            <a:r>
              <a:rPr lang="en-US" sz="1600" b="1" u="sng"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endParaRPr lang="en-IN" sz="16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N" dirty="0"/>
          </a:p>
        </p:txBody>
      </p:sp>
      <p:pic>
        <p:nvPicPr>
          <p:cNvPr id="6145" name="Picture 10">
            <a:extLst>
              <a:ext uri="{FF2B5EF4-FFF2-40B4-BE49-F238E27FC236}">
                <a16:creationId xmlns:a16="http://schemas.microsoft.com/office/drawing/2014/main" id="{A27EDB55-6BBB-6EC2-63F9-41B09AD57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532" y="757767"/>
            <a:ext cx="3064933" cy="23911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4135EA4-D788-8FE0-543F-6307B418C90E}"/>
              </a:ext>
            </a:extLst>
          </p:cNvPr>
          <p:cNvSpPr>
            <a:spLocks noChangeArrowheads="1"/>
          </p:cNvSpPr>
          <p:nvPr/>
        </p:nvSpPr>
        <p:spPr bwMode="auto">
          <a:xfrm>
            <a:off x="737419" y="44465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4CD11391-BE91-F230-7614-43E32B4AC865}"/>
              </a:ext>
            </a:extLst>
          </p:cNvPr>
          <p:cNvPicPr>
            <a:picLocks noChangeAspect="1"/>
          </p:cNvPicPr>
          <p:nvPr/>
        </p:nvPicPr>
        <p:blipFill>
          <a:blip r:embed="rId5"/>
          <a:srcRect/>
          <a:stretch>
            <a:fillRect/>
          </a:stretch>
        </p:blipFill>
        <p:spPr>
          <a:xfrm>
            <a:off x="7103533" y="3649133"/>
            <a:ext cx="3092568" cy="2454275"/>
          </a:xfrm>
          <a:prstGeom prst="rect">
            <a:avLst/>
          </a:prstGeom>
        </p:spPr>
      </p:pic>
    </p:spTree>
    <p:extLst>
      <p:ext uri="{BB962C8B-B14F-4D97-AF65-F5344CB8AC3E}">
        <p14:creationId xmlns:p14="http://schemas.microsoft.com/office/powerpoint/2010/main" val="272805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EA00A-3599-4B00-CFC8-B59E69B43864}"/>
              </a:ext>
            </a:extLst>
          </p:cNvPr>
          <p:cNvSpPr>
            <a:spLocks noGrp="1"/>
          </p:cNvSpPr>
          <p:nvPr>
            <p:ph sz="half" idx="1"/>
          </p:nvPr>
        </p:nvSpPr>
        <p:spPr>
          <a:xfrm>
            <a:off x="518408" y="652463"/>
            <a:ext cx="5653791" cy="5773208"/>
          </a:xfrm>
        </p:spPr>
        <p:txBody>
          <a:bodyPr>
            <a:normAutofit fontScale="92500" lnSpcReduction="10000"/>
          </a:bodyPr>
          <a:lstStyle/>
          <a:p>
            <a:pPr marL="0" indent="0">
              <a:buNone/>
            </a:pPr>
            <a:r>
              <a:rPr lang="en-U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CCE</a:t>
            </a:r>
          </a:p>
          <a:p>
            <a:pPr algn="just"/>
            <a:r>
              <a:rPr lang="en-US" sz="1700" b="1" dirty="0">
                <a:effectLst/>
                <a:latin typeface="Calibri" panose="020F0502020204030204" pitchFamily="34" charset="0"/>
                <a:ea typeface="Calibri" panose="020F0502020204030204" pitchFamily="34" charset="0"/>
                <a:cs typeface="Times New Roman" panose="02020603050405020304" pitchFamily="18" charset="0"/>
              </a:rPr>
              <a:t>The Centre for Continuing Education (CCE) was established at IITH with the aim to conduct training programs to students, academicians, and working professionals across the country. </a:t>
            </a:r>
          </a:p>
          <a:p>
            <a:pPr algn="just"/>
            <a:r>
              <a:rPr lang="en-US" sz="1700" b="1" dirty="0">
                <a:effectLst/>
                <a:latin typeface="Calibri" panose="020F0502020204030204" pitchFamily="34" charset="0"/>
                <a:ea typeface="Calibri" panose="020F0502020204030204" pitchFamily="34" charset="0"/>
                <a:cs typeface="Times New Roman" panose="02020603050405020304" pitchFamily="18" charset="0"/>
              </a:rPr>
              <a:t>With a rapid rise in E-learning programs, CCE at IITH plans to conduct online programs that can facilitate the learning of working professionals by meeting their work schedules. </a:t>
            </a:r>
            <a:endParaRPr lang="en-IN" sz="17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700" b="1" dirty="0">
                <a:effectLst/>
                <a:latin typeface="Calibri" panose="020F0502020204030204" pitchFamily="34" charset="0"/>
                <a:ea typeface="Calibri" panose="020F0502020204030204" pitchFamily="34" charset="0"/>
                <a:cs typeface="Times New Roman" panose="02020603050405020304" pitchFamily="18" charset="0"/>
              </a:rPr>
              <a:t>To know more, visit: </a:t>
            </a:r>
            <a:endParaRPr lang="en-IN" sz="17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700" b="1" dirty="0">
                <a:effectLst/>
                <a:latin typeface="Calibri" panose="020F0502020204030204" pitchFamily="34" charset="0"/>
                <a:ea typeface="Calibri" panose="020F0502020204030204" pitchFamily="34" charset="0"/>
                <a:cs typeface="Times New Roman" panose="02020603050405020304" pitchFamily="18" charset="0"/>
              </a:rPr>
              <a:t>TLC: </a:t>
            </a:r>
            <a:r>
              <a:rPr lang="en-US" sz="1700" u="sng" dirty="0">
                <a:effectLst/>
                <a:latin typeface="Calibri" panose="020F0502020204030204" pitchFamily="34" charset="0"/>
                <a:ea typeface="Calibri" panose="020F0502020204030204" pitchFamily="34" charset="0"/>
                <a:cs typeface="Times New Roman" panose="02020603050405020304" pitchFamily="18" charset="0"/>
                <a:hlinkClick r:id="rId2"/>
              </a:rPr>
              <a:t>http://tlc.iith.ac.in/</a:t>
            </a:r>
            <a:r>
              <a:rPr lang="en-US" sz="17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700" dirty="0">
                <a:effectLst/>
                <a:latin typeface="Calibri" panose="020F0502020204030204" pitchFamily="34" charset="0"/>
                <a:ea typeface="Calibri" panose="020F0502020204030204" pitchFamily="34" charset="0"/>
                <a:cs typeface="Times New Roman" panose="02020603050405020304" pitchFamily="18" charset="0"/>
              </a:rPr>
              <a:t>,                             </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700" b="1" dirty="0">
                <a:effectLst/>
                <a:latin typeface="Calibri" panose="020F0502020204030204" pitchFamily="34" charset="0"/>
                <a:ea typeface="Calibri" panose="020F0502020204030204" pitchFamily="34" charset="0"/>
                <a:cs typeface="Times New Roman" panose="02020603050405020304" pitchFamily="18" charset="0"/>
              </a:rPr>
              <a:t>GIAN: </a:t>
            </a:r>
            <a:r>
              <a:rPr lang="en-US" sz="1700" u="sng" dirty="0">
                <a:effectLst/>
                <a:latin typeface="Calibri" panose="020F0502020204030204" pitchFamily="34" charset="0"/>
                <a:ea typeface="Calibri" panose="020F0502020204030204" pitchFamily="34" charset="0"/>
                <a:cs typeface="Times New Roman" panose="02020603050405020304" pitchFamily="18" charset="0"/>
                <a:hlinkClick r:id="rId3"/>
              </a:rPr>
              <a:t>https://www.iith.ac.in/~gian/</a:t>
            </a:r>
            <a:r>
              <a:rPr lang="en-US" sz="1700" u="sng" dirty="0">
                <a:effectLst/>
                <a:latin typeface="Calibri" panose="020F0502020204030204" pitchFamily="34" charset="0"/>
                <a:ea typeface="Calibri" panose="020F0502020204030204" pitchFamily="34" charset="0"/>
                <a:cs typeface="Times New Roman" panose="02020603050405020304" pitchFamily="18" charset="0"/>
              </a:rPr>
              <a:t>  </a:t>
            </a:r>
            <a:endParaRPr lang="en-IN" sz="17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700" b="1" dirty="0">
                <a:effectLst/>
                <a:latin typeface="Calibri" panose="020F0502020204030204" pitchFamily="34" charset="0"/>
                <a:ea typeface="Calibri" panose="020F0502020204030204" pitchFamily="34" charset="0"/>
                <a:cs typeface="Times New Roman" panose="02020603050405020304" pitchFamily="18" charset="0"/>
              </a:rPr>
              <a:t>TEQIP: </a:t>
            </a:r>
            <a:r>
              <a:rPr lang="en-US" sz="1700" u="sng" dirty="0">
                <a:effectLst/>
                <a:latin typeface="Calibri" panose="020F0502020204030204" pitchFamily="34" charset="0"/>
                <a:ea typeface="Calibri" panose="020F0502020204030204" pitchFamily="34" charset="0"/>
                <a:cs typeface="Times New Roman" panose="02020603050405020304" pitchFamily="18" charset="0"/>
                <a:hlinkClick r:id="rId4"/>
              </a:rPr>
              <a:t>http://teqip.iith.ac.in</a:t>
            </a:r>
            <a:r>
              <a:rPr lang="en-US" sz="1700" u="sng" dirty="0">
                <a:effectLst/>
                <a:latin typeface="Calibri" panose="020F0502020204030204" pitchFamily="34" charset="0"/>
                <a:ea typeface="Calibri" panose="020F0502020204030204" pitchFamily="34" charset="0"/>
                <a:cs typeface="Times New Roman" panose="02020603050405020304" pitchFamily="18" charset="0"/>
              </a:rPr>
              <a:t> </a:t>
            </a:r>
            <a:r>
              <a:rPr lang="en-US" sz="1700" u="sng"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700" u="sng"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IITH-DRDO Cell</a:t>
            </a:r>
            <a:endParaRPr lang="en-IN"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r>
              <a:rPr lang="en-US" sz="1700" b="1" dirty="0">
                <a:effectLst/>
                <a:latin typeface="Calibri" panose="020F0502020204030204" pitchFamily="34" charset="0"/>
                <a:ea typeface="Calibri" panose="020F0502020204030204" pitchFamily="34" charset="0"/>
                <a:cs typeface="Times New Roman" panose="02020603050405020304" pitchFamily="18" charset="0"/>
              </a:rPr>
              <a:t>An MOU has been signed between the Chairman, DRDO, and the Director, IITH, on 3 July 2020 or the establishment of the DRDO-IITH research cell at the IITH campus. </a:t>
            </a:r>
          </a:p>
          <a:p>
            <a:r>
              <a:rPr lang="en-US" sz="1700" b="1" dirty="0">
                <a:effectLst/>
                <a:latin typeface="Calibri" panose="020F0502020204030204" pitchFamily="34" charset="0"/>
                <a:ea typeface="Calibri" panose="020F0502020204030204" pitchFamily="34" charset="0"/>
                <a:cs typeface="Times New Roman" panose="02020603050405020304" pitchFamily="18" charset="0"/>
              </a:rPr>
              <a:t>This Cell is an extension wing of the Research and Innovation Centre Chennai, a self-accounting unit of DRDO</a:t>
            </a:r>
            <a:endParaRPr lang="en-IN" sz="17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IN" sz="1700" dirty="0"/>
          </a:p>
          <a:p>
            <a:pPr marL="0" indent="0">
              <a:buNone/>
            </a:pP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2A0186D6-12E0-8491-08C4-B9559148E8BA}"/>
              </a:ext>
            </a:extLst>
          </p:cNvPr>
          <p:cNvPicPr>
            <a:picLocks noChangeAspect="1"/>
          </p:cNvPicPr>
          <p:nvPr/>
        </p:nvPicPr>
        <p:blipFill>
          <a:blip r:embed="rId5"/>
          <a:srcRect t="13744" b="14402"/>
          <a:stretch>
            <a:fillRect/>
          </a:stretch>
        </p:blipFill>
        <p:spPr>
          <a:xfrm>
            <a:off x="6349559" y="1097131"/>
            <a:ext cx="4606556" cy="1661521"/>
          </a:xfrm>
          <a:prstGeom prst="rect">
            <a:avLst/>
          </a:prstGeom>
        </p:spPr>
      </p:pic>
      <p:pic>
        <p:nvPicPr>
          <p:cNvPr id="5" name="Picture 4">
            <a:extLst>
              <a:ext uri="{FF2B5EF4-FFF2-40B4-BE49-F238E27FC236}">
                <a16:creationId xmlns:a16="http://schemas.microsoft.com/office/drawing/2014/main" id="{F87D3AEA-95DD-3DB6-DA20-1DDB76B90E72}"/>
              </a:ext>
            </a:extLst>
          </p:cNvPr>
          <p:cNvPicPr>
            <a:picLocks noChangeAspect="1"/>
          </p:cNvPicPr>
          <p:nvPr/>
        </p:nvPicPr>
        <p:blipFill>
          <a:blip r:embed="rId6"/>
          <a:srcRect/>
          <a:stretch>
            <a:fillRect/>
          </a:stretch>
        </p:blipFill>
        <p:spPr>
          <a:xfrm>
            <a:off x="6349559" y="3302000"/>
            <a:ext cx="4572234" cy="2802467"/>
          </a:xfrm>
          <a:prstGeom prst="rect">
            <a:avLst/>
          </a:prstGeom>
        </p:spPr>
      </p:pic>
    </p:spTree>
    <p:extLst>
      <p:ext uri="{BB962C8B-B14F-4D97-AF65-F5344CB8AC3E}">
        <p14:creationId xmlns:p14="http://schemas.microsoft.com/office/powerpoint/2010/main" val="110912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42D837-6A4F-C08D-1176-E6135A1175D2}"/>
              </a:ext>
            </a:extLst>
          </p:cNvPr>
          <p:cNvPicPr>
            <a:picLocks noChangeAspect="1"/>
          </p:cNvPicPr>
          <p:nvPr/>
        </p:nvPicPr>
        <p:blipFill>
          <a:blip r:embed="rId2"/>
          <a:srcRect/>
          <a:stretch>
            <a:fillRect/>
          </a:stretch>
        </p:blipFill>
        <p:spPr>
          <a:xfrm>
            <a:off x="6414387" y="719667"/>
            <a:ext cx="3958601" cy="2460410"/>
          </a:xfrm>
          <a:prstGeom prst="rect">
            <a:avLst/>
          </a:prstGeom>
        </p:spPr>
      </p:pic>
      <p:pic>
        <p:nvPicPr>
          <p:cNvPr id="10" name="Picture 9">
            <a:extLst>
              <a:ext uri="{FF2B5EF4-FFF2-40B4-BE49-F238E27FC236}">
                <a16:creationId xmlns:a16="http://schemas.microsoft.com/office/drawing/2014/main" id="{4CD20E1F-2648-71D6-D2C3-76C56077774D}"/>
              </a:ext>
            </a:extLst>
          </p:cNvPr>
          <p:cNvPicPr>
            <a:picLocks noChangeAspect="1"/>
          </p:cNvPicPr>
          <p:nvPr/>
        </p:nvPicPr>
        <p:blipFill rotWithShape="1">
          <a:blip r:embed="rId3"/>
          <a:srcRect t="3959" r="2521" b="28104"/>
          <a:stretch/>
        </p:blipFill>
        <p:spPr>
          <a:xfrm>
            <a:off x="6414386" y="4017272"/>
            <a:ext cx="3954657" cy="2121061"/>
          </a:xfrm>
          <a:prstGeom prst="rect">
            <a:avLst/>
          </a:prstGeom>
        </p:spPr>
      </p:pic>
      <p:sp>
        <p:nvSpPr>
          <p:cNvPr id="5" name="Content Placeholder 2">
            <a:extLst>
              <a:ext uri="{FF2B5EF4-FFF2-40B4-BE49-F238E27FC236}">
                <a16:creationId xmlns:a16="http://schemas.microsoft.com/office/drawing/2014/main" id="{F4C70750-73E9-90B4-9C2A-612BC6E6D64F}"/>
              </a:ext>
            </a:extLst>
          </p:cNvPr>
          <p:cNvSpPr txBox="1">
            <a:spLocks/>
          </p:cNvSpPr>
          <p:nvPr/>
        </p:nvSpPr>
        <p:spPr>
          <a:xfrm>
            <a:off x="509943" y="622809"/>
            <a:ext cx="5332058" cy="577320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DST NM-ICPS </a:t>
            </a:r>
            <a:r>
              <a:rPr lang="en-US" sz="2000" b="1" dirty="0" err="1">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TiHAN</a:t>
            </a:r>
            <a:endParaRPr lang="en-IN"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Department of Science and Technology (DST) under the National Mission on Interdisciplinary Cyber-Physical Systems (NM-ICPS), Govt. of India has sanctioned the prestigious Technology Innovation Hub to IITH in the technological vertical of Autonomous Navigation and Data Acquisition Systems (UAVs, ROVs, etc.). </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To know more, visit:</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u="sng" dirty="0">
                <a:effectLst/>
                <a:latin typeface="Calibri" panose="020F0502020204030204" pitchFamily="34" charset="0"/>
                <a:ea typeface="Calibri" panose="020F0502020204030204" pitchFamily="34" charset="0"/>
                <a:cs typeface="Times New Roman" panose="02020603050405020304" pitchFamily="18" charset="0"/>
                <a:hlinkClick r:id="rId4"/>
              </a:rPr>
              <a:t>https://tihan.iith.ac.in/</a:t>
            </a: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en-US" b="1"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US"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Design Innovation Centre</a:t>
            </a:r>
            <a:endParaRPr lang="en-IN"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600" b="1" dirty="0">
                <a:effectLst/>
                <a:ea typeface="Calibri" panose="020F0502020204030204" pitchFamily="34" charset="0"/>
                <a:cs typeface="Times New Roman" panose="02020603050405020304" pitchFamily="18" charset="0"/>
              </a:rPr>
              <a:t>Design Innovation Centre at IITH is engaged in Innovation through design and technology along with partnering institutions engaging with mutually beneficial innovation activities. </a:t>
            </a:r>
            <a:endParaRPr lang="en-IN" sz="1600" b="1" dirty="0">
              <a:effectLst/>
              <a:ea typeface="Calibri" panose="020F0502020204030204" pitchFamily="34" charset="0"/>
              <a:cs typeface="Times New Roman" panose="02020603050405020304" pitchFamily="18" charset="0"/>
            </a:endParaRPr>
          </a:p>
          <a:p>
            <a:r>
              <a:rPr lang="en-US" sz="1600" b="1" dirty="0">
                <a:effectLst/>
                <a:ea typeface="Calibri" panose="020F0502020204030204" pitchFamily="34" charset="0"/>
                <a:cs typeface="Times New Roman" panose="02020603050405020304" pitchFamily="18" charset="0"/>
              </a:rPr>
              <a:t>To know more, visit: </a:t>
            </a:r>
            <a:r>
              <a:rPr lang="en-US" sz="1600" b="1" u="sng" dirty="0">
                <a:effectLst/>
                <a:ea typeface="Calibri" panose="020F0502020204030204" pitchFamily="34" charset="0"/>
                <a:cs typeface="Times New Roman" panose="02020603050405020304" pitchFamily="18" charset="0"/>
                <a:hlinkClick r:id="rId5"/>
              </a:rPr>
              <a:t>http://dic.iith.ac.in/</a:t>
            </a:r>
            <a:r>
              <a:rPr lang="en-US" sz="1600" b="1" u="sng" dirty="0">
                <a:effectLst/>
                <a:ea typeface="Calibri" panose="020F0502020204030204" pitchFamily="34" charset="0"/>
                <a:cs typeface="Times New Roman" panose="02020603050405020304" pitchFamily="18" charset="0"/>
              </a:rPr>
              <a:t>  </a:t>
            </a:r>
          </a:p>
          <a:p>
            <a:endParaRPr lang="en-IN" sz="1800" b="1" dirty="0">
              <a:effectLst/>
              <a:ea typeface="Calibri" panose="020F0502020204030204" pitchFamily="34" charset="0"/>
              <a:cs typeface="Times New Roman" panose="02020603050405020304" pitchFamily="18" charset="0"/>
            </a:endParaRPr>
          </a:p>
          <a:p>
            <a:endParaRPr lang="en-IN" sz="1800" b="1" dirty="0"/>
          </a:p>
          <a:p>
            <a:pPr marL="0" indent="0">
              <a:buFont typeface="Arial" panose="020B0604020202020204" pitchFamily="34" charset="0"/>
              <a:buNone/>
            </a:pPr>
            <a:endParaRPr lang="en-IN"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B7A8BF50-B844-B7EE-EFF5-A4F9860D1895}"/>
              </a:ext>
            </a:extLst>
          </p:cNvPr>
          <p:cNvSpPr txBox="1"/>
          <p:nvPr/>
        </p:nvSpPr>
        <p:spPr>
          <a:xfrm>
            <a:off x="1016000" y="719667"/>
            <a:ext cx="2192867" cy="369332"/>
          </a:xfrm>
          <a:prstGeom prst="rect">
            <a:avLst/>
          </a:prstGeom>
          <a:noFill/>
        </p:spPr>
        <p:txBody>
          <a:bodyPr wrap="square" rtlCol="0">
            <a:spAutoFit/>
          </a:bodyPr>
          <a:lstStyle/>
          <a:p>
            <a:endParaRPr lang="en-IN" dirty="0"/>
          </a:p>
        </p:txBody>
      </p:sp>
      <p:sp>
        <p:nvSpPr>
          <p:cNvPr id="9" name="Rectangle 8">
            <a:extLst>
              <a:ext uri="{FF2B5EF4-FFF2-40B4-BE49-F238E27FC236}">
                <a16:creationId xmlns:a16="http://schemas.microsoft.com/office/drawing/2014/main" id="{94EFEA5E-E7AE-F1E0-7DA2-9F3AEDEB4157}"/>
              </a:ext>
            </a:extLst>
          </p:cNvPr>
          <p:cNvSpPr/>
          <p:nvPr/>
        </p:nvSpPr>
        <p:spPr>
          <a:xfrm>
            <a:off x="6414386" y="3180077"/>
            <a:ext cx="3954657" cy="323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8B9E3BF0-E6CC-3F55-AFF0-BA3376CA7593}"/>
              </a:ext>
            </a:extLst>
          </p:cNvPr>
          <p:cNvSpPr txBox="1"/>
          <p:nvPr/>
        </p:nvSpPr>
        <p:spPr>
          <a:xfrm>
            <a:off x="6612467" y="3150093"/>
            <a:ext cx="3598333" cy="369332"/>
          </a:xfrm>
          <a:prstGeom prst="rect">
            <a:avLst/>
          </a:prstGeom>
          <a:noFill/>
        </p:spPr>
        <p:txBody>
          <a:bodyPr wrap="square" rtlCol="0">
            <a:spAutoFit/>
          </a:bodyPr>
          <a:lstStyle/>
          <a:p>
            <a:r>
              <a:rPr lang="en-IN" dirty="0">
                <a:solidFill>
                  <a:schemeClr val="bg1"/>
                </a:solidFill>
              </a:rPr>
              <a:t>Test-tracks for Autonomous Vehicles</a:t>
            </a:r>
          </a:p>
        </p:txBody>
      </p:sp>
      <p:grpSp>
        <p:nvGrpSpPr>
          <p:cNvPr id="14" name="Group 13">
            <a:extLst>
              <a:ext uri="{FF2B5EF4-FFF2-40B4-BE49-F238E27FC236}">
                <a16:creationId xmlns:a16="http://schemas.microsoft.com/office/drawing/2014/main" id="{59D063C8-65FF-52DA-346F-783A0ABA7886}"/>
              </a:ext>
            </a:extLst>
          </p:cNvPr>
          <p:cNvGrpSpPr/>
          <p:nvPr/>
        </p:nvGrpSpPr>
        <p:grpSpPr>
          <a:xfrm>
            <a:off x="6354233" y="6129866"/>
            <a:ext cx="4114800" cy="369332"/>
            <a:chOff x="6354233" y="211786"/>
            <a:chExt cx="4114800" cy="369332"/>
          </a:xfrm>
        </p:grpSpPr>
        <p:sp>
          <p:nvSpPr>
            <p:cNvPr id="12" name="Rectangle 11">
              <a:extLst>
                <a:ext uri="{FF2B5EF4-FFF2-40B4-BE49-F238E27FC236}">
                  <a16:creationId xmlns:a16="http://schemas.microsoft.com/office/drawing/2014/main" id="{6A0B02BF-825A-ABBC-42BD-1F6CB3E96F25}"/>
                </a:ext>
              </a:extLst>
            </p:cNvPr>
            <p:cNvSpPr/>
            <p:nvPr/>
          </p:nvSpPr>
          <p:spPr>
            <a:xfrm>
              <a:off x="6414386" y="219820"/>
              <a:ext cx="3954657" cy="3232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640ACDFD-5C78-EB6F-2314-20ED3D7E158A}"/>
                </a:ext>
              </a:extLst>
            </p:cNvPr>
            <p:cNvSpPr txBox="1"/>
            <p:nvPr/>
          </p:nvSpPr>
          <p:spPr>
            <a:xfrm>
              <a:off x="6354233" y="211786"/>
              <a:ext cx="4114800" cy="369332"/>
            </a:xfrm>
            <a:prstGeom prst="rect">
              <a:avLst/>
            </a:prstGeom>
            <a:noFill/>
          </p:spPr>
          <p:txBody>
            <a:bodyPr wrap="square" rtlCol="0">
              <a:spAutoFit/>
            </a:bodyPr>
            <a:lstStyle/>
            <a:p>
              <a:r>
                <a:rPr lang="en-IN" dirty="0">
                  <a:solidFill>
                    <a:schemeClr val="bg1"/>
                  </a:solidFill>
                </a:rPr>
                <a:t>Virtual Reality of Medak Cathedral Church</a:t>
              </a:r>
            </a:p>
          </p:txBody>
        </p:sp>
      </p:grpSp>
    </p:spTree>
    <p:extLst>
      <p:ext uri="{BB962C8B-B14F-4D97-AF65-F5344CB8AC3E}">
        <p14:creationId xmlns:p14="http://schemas.microsoft.com/office/powerpoint/2010/main" val="4213729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E64A-B6B3-B1EB-3822-D903536F644B}"/>
              </a:ext>
            </a:extLst>
          </p:cNvPr>
          <p:cNvSpPr>
            <a:spLocks noGrp="1"/>
          </p:cNvSpPr>
          <p:nvPr>
            <p:ph type="title"/>
          </p:nvPr>
        </p:nvSpPr>
        <p:spPr>
          <a:xfrm>
            <a:off x="628474" y="365125"/>
            <a:ext cx="9995483" cy="939873"/>
          </a:xfrm>
        </p:spPr>
        <p:txBody>
          <a:bodyPr/>
          <a:lstStyle/>
          <a:p>
            <a:r>
              <a:rPr lang="en-US" dirty="0"/>
              <a:t>Alumni &amp; Corporate Relations ( ACR)</a:t>
            </a:r>
          </a:p>
        </p:txBody>
      </p:sp>
      <p:sp>
        <p:nvSpPr>
          <p:cNvPr id="3" name="TextBox 2">
            <a:extLst>
              <a:ext uri="{FF2B5EF4-FFF2-40B4-BE49-F238E27FC236}">
                <a16:creationId xmlns:a16="http://schemas.microsoft.com/office/drawing/2014/main" id="{DC247E2B-33BC-D654-D836-57C53B0BA7CE}"/>
              </a:ext>
            </a:extLst>
          </p:cNvPr>
          <p:cNvSpPr txBox="1"/>
          <p:nvPr/>
        </p:nvSpPr>
        <p:spPr>
          <a:xfrm>
            <a:off x="628474" y="1304707"/>
            <a:ext cx="4180593" cy="3139321"/>
          </a:xfrm>
          <a:prstGeom prst="rect">
            <a:avLst/>
          </a:prstGeom>
          <a:noFill/>
        </p:spPr>
        <p:txBody>
          <a:bodyPr wrap="square" rtlCol="0">
            <a:spAutoFit/>
          </a:bodyPr>
          <a:lstStyle/>
          <a:p>
            <a:r>
              <a:rPr lang="en-US" sz="2000" b="1" dirty="0">
                <a:solidFill>
                  <a:srgbClr val="C00000"/>
                </a:solidFill>
                <a:cs typeface="Aharoni" panose="02010803020104030203" pitchFamily="2" charset="-79"/>
              </a:rPr>
              <a:t>Alumni Engagements</a:t>
            </a:r>
            <a:endParaRPr lang="en-IN" sz="2000" b="1" dirty="0">
              <a:solidFill>
                <a:srgbClr val="C00000"/>
              </a:solidFill>
              <a:cs typeface="Aharoni" panose="02010803020104030203" pitchFamily="2" charset="-79"/>
            </a:endParaRPr>
          </a:p>
          <a:p>
            <a:pPr marL="285750" indent="-285750">
              <a:lnSpc>
                <a:spcPct val="150000"/>
              </a:lnSpc>
              <a:buFont typeface="Arial" panose="020B0604020202020204" pitchFamily="34" charset="0"/>
              <a:buChar char="•"/>
            </a:pPr>
            <a:r>
              <a:rPr lang="en-US" sz="1600" b="1" dirty="0">
                <a:solidFill>
                  <a:schemeClr val="tx1">
                    <a:lumMod val="65000"/>
                    <a:lumOff val="35000"/>
                  </a:schemeClr>
                </a:solidFill>
              </a:rPr>
              <a:t>Alumni Meet &amp; Greet @ major cities</a:t>
            </a:r>
          </a:p>
          <a:p>
            <a:pPr marL="285750" indent="-285750">
              <a:lnSpc>
                <a:spcPct val="150000"/>
              </a:lnSpc>
              <a:buFont typeface="Arial" panose="020B0604020202020204" pitchFamily="34" charset="0"/>
              <a:buChar char="•"/>
            </a:pPr>
            <a:r>
              <a:rPr lang="en-US" sz="1600" b="1" dirty="0">
                <a:solidFill>
                  <a:schemeClr val="tx1">
                    <a:lumMod val="65000"/>
                    <a:lumOff val="35000"/>
                  </a:schemeClr>
                </a:solidFill>
              </a:rPr>
              <a:t>Foster talks by alumni</a:t>
            </a:r>
          </a:p>
          <a:p>
            <a:pPr marL="285750" indent="-285750">
              <a:lnSpc>
                <a:spcPct val="150000"/>
              </a:lnSpc>
              <a:buFont typeface="Arial" panose="020B0604020202020204" pitchFamily="34" charset="0"/>
              <a:buChar char="•"/>
            </a:pPr>
            <a:r>
              <a:rPr lang="en-US" sz="1600" b="1" dirty="0">
                <a:solidFill>
                  <a:schemeClr val="tx1">
                    <a:lumMod val="65000"/>
                    <a:lumOff val="35000"/>
                  </a:schemeClr>
                </a:solidFill>
              </a:rPr>
              <a:t>IITH annual alumni day</a:t>
            </a:r>
          </a:p>
          <a:p>
            <a:pPr marL="285750" indent="-285750">
              <a:lnSpc>
                <a:spcPct val="150000"/>
              </a:lnSpc>
              <a:buFont typeface="Arial" panose="020B0604020202020204" pitchFamily="34" charset="0"/>
              <a:buChar char="•"/>
            </a:pPr>
            <a:r>
              <a:rPr lang="en-US" sz="1600" b="1" dirty="0">
                <a:solidFill>
                  <a:schemeClr val="tx1">
                    <a:lumMod val="65000"/>
                    <a:lumOff val="35000"/>
                  </a:schemeClr>
                </a:solidFill>
              </a:rPr>
              <a:t>IITH monthly digest to alumni</a:t>
            </a:r>
          </a:p>
          <a:p>
            <a:pPr marL="285750" indent="-285750">
              <a:lnSpc>
                <a:spcPct val="150000"/>
              </a:lnSpc>
              <a:buFont typeface="Arial" panose="020B0604020202020204" pitchFamily="34" charset="0"/>
              <a:buChar char="•"/>
            </a:pPr>
            <a:r>
              <a:rPr lang="en-US" sz="1600" b="1" dirty="0">
                <a:solidFill>
                  <a:schemeClr val="tx1">
                    <a:lumMod val="65000"/>
                    <a:lumOff val="35000"/>
                  </a:schemeClr>
                </a:solidFill>
              </a:rPr>
              <a:t>IITH AA engagements with students</a:t>
            </a:r>
          </a:p>
          <a:p>
            <a:pPr marL="285750" indent="-285750">
              <a:lnSpc>
                <a:spcPct val="150000"/>
              </a:lnSpc>
              <a:buFont typeface="Arial" panose="020B0604020202020204" pitchFamily="34" charset="0"/>
              <a:buChar char="•"/>
            </a:pPr>
            <a:r>
              <a:rPr lang="en-US" sz="1600" b="1" dirty="0">
                <a:solidFill>
                  <a:schemeClr val="tx1">
                    <a:lumMod val="65000"/>
                    <a:lumOff val="35000"/>
                  </a:schemeClr>
                </a:solidFill>
              </a:rPr>
              <a:t>IITH campus access facilities</a:t>
            </a:r>
            <a:endParaRPr lang="en-IN" sz="1600" b="1" dirty="0">
              <a:solidFill>
                <a:schemeClr val="tx1">
                  <a:lumMod val="65000"/>
                  <a:lumOff val="35000"/>
                </a:schemeClr>
              </a:solidFill>
            </a:endParaRPr>
          </a:p>
          <a:p>
            <a:pPr marL="285750" indent="-285750">
              <a:buFont typeface="Arial" panose="020B0604020202020204" pitchFamily="34" charset="0"/>
              <a:buChar char="•"/>
            </a:pPr>
            <a:endParaRPr lang="en-US" sz="1600" b="1" dirty="0">
              <a:solidFill>
                <a:schemeClr val="tx1">
                  <a:lumMod val="65000"/>
                  <a:lumOff val="35000"/>
                </a:schemeClr>
              </a:solidFill>
              <a:ea typeface="Open Sans" panose="020B0604020202020204" charset="0"/>
              <a:cs typeface="Open Sans" panose="020B0604020202020204" charset="0"/>
            </a:endParaRPr>
          </a:p>
          <a:p>
            <a:pPr marL="285750" indent="-285750">
              <a:buFont typeface="Arial" panose="020B0604020202020204" pitchFamily="34" charset="0"/>
              <a:buChar char="•"/>
            </a:pPr>
            <a:endParaRPr lang="en-IN" dirty="0"/>
          </a:p>
        </p:txBody>
      </p:sp>
      <p:sp>
        <p:nvSpPr>
          <p:cNvPr id="4" name="TextBox 3">
            <a:extLst>
              <a:ext uri="{FF2B5EF4-FFF2-40B4-BE49-F238E27FC236}">
                <a16:creationId xmlns:a16="http://schemas.microsoft.com/office/drawing/2014/main" id="{5ADE09A1-46E5-051F-8A10-196C42C916AC}"/>
              </a:ext>
            </a:extLst>
          </p:cNvPr>
          <p:cNvSpPr txBox="1"/>
          <p:nvPr/>
        </p:nvSpPr>
        <p:spPr>
          <a:xfrm>
            <a:off x="6878694" y="1304707"/>
            <a:ext cx="4180593" cy="2893100"/>
          </a:xfrm>
          <a:prstGeom prst="rect">
            <a:avLst/>
          </a:prstGeom>
          <a:noFill/>
        </p:spPr>
        <p:txBody>
          <a:bodyPr wrap="square" rtlCol="0">
            <a:spAutoFit/>
          </a:bodyPr>
          <a:lstStyle/>
          <a:p>
            <a:r>
              <a:rPr lang="en-US" sz="2000" b="1" dirty="0">
                <a:solidFill>
                  <a:srgbClr val="C00000"/>
                </a:solidFill>
              </a:rPr>
              <a:t>Fundraising Activities</a:t>
            </a:r>
            <a:endParaRPr lang="en-IN" sz="2000" b="1" dirty="0">
              <a:solidFill>
                <a:srgbClr val="C00000"/>
              </a:solidFill>
            </a:endParaRPr>
          </a:p>
          <a:p>
            <a:pPr marL="285750" indent="-285750">
              <a:lnSpc>
                <a:spcPct val="150000"/>
              </a:lnSpc>
              <a:buFont typeface="Wingdings" panose="05000000000000000000" pitchFamily="2" charset="2"/>
              <a:buChar char="Ø"/>
            </a:pPr>
            <a:r>
              <a:rPr lang="en-US" sz="1600" b="1" dirty="0">
                <a:solidFill>
                  <a:schemeClr val="tx1">
                    <a:lumMod val="65000"/>
                    <a:lumOff val="35000"/>
                  </a:schemeClr>
                </a:solidFill>
              </a:rPr>
              <a:t>Legacy projects funding – alumni batches</a:t>
            </a:r>
          </a:p>
          <a:p>
            <a:pPr marL="285750" indent="-285750">
              <a:lnSpc>
                <a:spcPct val="150000"/>
              </a:lnSpc>
              <a:buFont typeface="Wingdings" panose="05000000000000000000" pitchFamily="2" charset="2"/>
              <a:buChar char="Ø"/>
            </a:pPr>
            <a:r>
              <a:rPr lang="en-US" sz="1600" b="1" dirty="0">
                <a:solidFill>
                  <a:schemeClr val="tx1">
                    <a:lumMod val="65000"/>
                    <a:lumOff val="35000"/>
                  </a:schemeClr>
                </a:solidFill>
              </a:rPr>
              <a:t>Excellence awards endowment by alumni</a:t>
            </a:r>
          </a:p>
          <a:p>
            <a:pPr marL="285750" indent="-285750">
              <a:lnSpc>
                <a:spcPct val="150000"/>
              </a:lnSpc>
              <a:buFont typeface="Wingdings" panose="05000000000000000000" pitchFamily="2" charset="2"/>
              <a:buChar char="Ø"/>
            </a:pPr>
            <a:r>
              <a:rPr lang="en-US" sz="1600" b="1" dirty="0">
                <a:solidFill>
                  <a:schemeClr val="tx1">
                    <a:lumMod val="65000"/>
                    <a:lumOff val="35000"/>
                  </a:schemeClr>
                </a:solidFill>
              </a:rPr>
              <a:t>Scholarships supported by alumni</a:t>
            </a:r>
          </a:p>
          <a:p>
            <a:pPr marL="285750" indent="-285750">
              <a:lnSpc>
                <a:spcPct val="150000"/>
              </a:lnSpc>
              <a:buFont typeface="Wingdings" panose="05000000000000000000" pitchFamily="2" charset="2"/>
              <a:buChar char="Ø"/>
            </a:pPr>
            <a:r>
              <a:rPr lang="en-US" sz="1600" b="1" dirty="0">
                <a:solidFill>
                  <a:schemeClr val="tx1">
                    <a:lumMod val="65000"/>
                    <a:lumOff val="35000"/>
                  </a:schemeClr>
                </a:solidFill>
              </a:rPr>
              <a:t>Engaging with corporates for CSR funding</a:t>
            </a:r>
          </a:p>
          <a:p>
            <a:pPr marL="285750" indent="-285750">
              <a:lnSpc>
                <a:spcPct val="150000"/>
              </a:lnSpc>
              <a:buFont typeface="Wingdings" panose="05000000000000000000" pitchFamily="2" charset="2"/>
              <a:buChar char="Ø"/>
            </a:pPr>
            <a:r>
              <a:rPr lang="en-US" sz="1600" b="1" dirty="0">
                <a:solidFill>
                  <a:schemeClr val="tx1">
                    <a:lumMod val="65000"/>
                    <a:lumOff val="35000"/>
                  </a:schemeClr>
                </a:solidFill>
              </a:rPr>
              <a:t>Fundraising campaign drives</a:t>
            </a:r>
          </a:p>
          <a:p>
            <a:pPr marL="285750" indent="-285750">
              <a:lnSpc>
                <a:spcPct val="150000"/>
              </a:lnSpc>
              <a:buFont typeface="Wingdings" panose="05000000000000000000" pitchFamily="2" charset="2"/>
              <a:buChar char="Ø"/>
            </a:pPr>
            <a:r>
              <a:rPr lang="en-US" sz="1600" b="1" dirty="0">
                <a:solidFill>
                  <a:schemeClr val="tx1">
                    <a:lumMod val="65000"/>
                    <a:lumOff val="35000"/>
                  </a:schemeClr>
                </a:solidFill>
              </a:rPr>
              <a:t>Scholarship for EWS funded by NGOs</a:t>
            </a:r>
            <a:endParaRPr lang="en-IN" sz="1600" b="1" dirty="0">
              <a:solidFill>
                <a:schemeClr val="tx1">
                  <a:lumMod val="65000"/>
                  <a:lumOff val="35000"/>
                </a:schemeClr>
              </a:solidFill>
            </a:endParaRPr>
          </a:p>
          <a:p>
            <a:pPr marL="285750" indent="-285750">
              <a:buFont typeface="Arial" panose="020B0604020202020204" pitchFamily="34" charset="0"/>
              <a:buChar char="•"/>
            </a:pPr>
            <a:endParaRPr lang="en-IN" dirty="0"/>
          </a:p>
        </p:txBody>
      </p:sp>
      <p:pic>
        <p:nvPicPr>
          <p:cNvPr id="7" name="Picture 1">
            <a:extLst>
              <a:ext uri="{FF2B5EF4-FFF2-40B4-BE49-F238E27FC236}">
                <a16:creationId xmlns:a16="http://schemas.microsoft.com/office/drawing/2014/main" id="{3D880FED-9D6F-1CF5-8EFC-F621EA818D7D}"/>
              </a:ext>
            </a:extLst>
          </p:cNvPr>
          <p:cNvPicPr>
            <a:picLocks noChangeAspect="1"/>
          </p:cNvPicPr>
          <p:nvPr/>
        </p:nvPicPr>
        <p:blipFill>
          <a:blip r:embed="rId2" cstate="print"/>
          <a:srcRect/>
          <a:stretch>
            <a:fillRect/>
          </a:stretch>
        </p:blipFill>
        <p:spPr bwMode="auto">
          <a:xfrm>
            <a:off x="628474" y="3965583"/>
            <a:ext cx="4180593" cy="2836053"/>
          </a:xfrm>
          <a:prstGeom prst="rect">
            <a:avLst/>
          </a:prstGeom>
          <a:noFill/>
          <a:ln w="9525">
            <a:noFill/>
            <a:miter lim="800000"/>
            <a:headEnd/>
            <a:tailEnd/>
          </a:ln>
        </p:spPr>
      </p:pic>
      <p:sp>
        <p:nvSpPr>
          <p:cNvPr id="8" name="TextBox 7">
            <a:extLst>
              <a:ext uri="{FF2B5EF4-FFF2-40B4-BE49-F238E27FC236}">
                <a16:creationId xmlns:a16="http://schemas.microsoft.com/office/drawing/2014/main" id="{38A1083E-AC23-FDDB-FC43-A1BA7BFF9E46}"/>
              </a:ext>
            </a:extLst>
          </p:cNvPr>
          <p:cNvSpPr txBox="1"/>
          <p:nvPr/>
        </p:nvSpPr>
        <p:spPr>
          <a:xfrm>
            <a:off x="7010400" y="5747657"/>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DCC9FA56-EA97-3F9C-CCEB-78D67C912D73}"/>
              </a:ext>
            </a:extLst>
          </p:cNvPr>
          <p:cNvPicPr>
            <a:picLocks noChangeAspect="1"/>
          </p:cNvPicPr>
          <p:nvPr/>
        </p:nvPicPr>
        <p:blipFill rotWithShape="1">
          <a:blip r:embed="rId3" cstate="print"/>
          <a:srcRect l="5455" t="14101" r="4896" b="7699"/>
          <a:stretch/>
        </p:blipFill>
        <p:spPr>
          <a:xfrm>
            <a:off x="6878694" y="3941430"/>
            <a:ext cx="3956522" cy="2860206"/>
          </a:xfrm>
          <a:prstGeom prst="rect">
            <a:avLst/>
          </a:prstGeom>
        </p:spPr>
      </p:pic>
      <p:sp>
        <p:nvSpPr>
          <p:cNvPr id="10" name="TextBox 9">
            <a:extLst>
              <a:ext uri="{FF2B5EF4-FFF2-40B4-BE49-F238E27FC236}">
                <a16:creationId xmlns:a16="http://schemas.microsoft.com/office/drawing/2014/main" id="{92342D8F-FD2C-8647-0AA8-CE3FC9FAA2A8}"/>
              </a:ext>
            </a:extLst>
          </p:cNvPr>
          <p:cNvSpPr txBox="1"/>
          <p:nvPr/>
        </p:nvSpPr>
        <p:spPr>
          <a:xfrm>
            <a:off x="4809067" y="4444028"/>
            <a:ext cx="1606247" cy="646331"/>
          </a:xfrm>
          <a:prstGeom prst="rect">
            <a:avLst/>
          </a:prstGeom>
          <a:noFill/>
        </p:spPr>
        <p:txBody>
          <a:bodyPr wrap="square" rtlCol="0">
            <a:spAutoFit/>
          </a:bodyPr>
          <a:lstStyle/>
          <a:p>
            <a:r>
              <a:rPr lang="en-US" dirty="0"/>
              <a:t>Administration Building</a:t>
            </a:r>
          </a:p>
        </p:txBody>
      </p:sp>
      <p:sp>
        <p:nvSpPr>
          <p:cNvPr id="11" name="TextBox 10">
            <a:extLst>
              <a:ext uri="{FF2B5EF4-FFF2-40B4-BE49-F238E27FC236}">
                <a16:creationId xmlns:a16="http://schemas.microsoft.com/office/drawing/2014/main" id="{C8ED0E7C-B940-C66B-1649-35D099000CD5}"/>
              </a:ext>
            </a:extLst>
          </p:cNvPr>
          <p:cNvSpPr txBox="1"/>
          <p:nvPr/>
        </p:nvSpPr>
        <p:spPr>
          <a:xfrm>
            <a:off x="5104192" y="5747657"/>
            <a:ext cx="2278743" cy="646331"/>
          </a:xfrm>
          <a:prstGeom prst="rect">
            <a:avLst/>
          </a:prstGeom>
          <a:noFill/>
        </p:spPr>
        <p:txBody>
          <a:bodyPr wrap="square" rtlCol="0">
            <a:spAutoFit/>
          </a:bodyPr>
          <a:lstStyle/>
          <a:p>
            <a:r>
              <a:rPr lang="en-US" dirty="0"/>
              <a:t>Sports &amp; Cultural complex</a:t>
            </a:r>
          </a:p>
        </p:txBody>
      </p:sp>
    </p:spTree>
    <p:extLst>
      <p:ext uri="{BB962C8B-B14F-4D97-AF65-F5344CB8AC3E}">
        <p14:creationId xmlns:p14="http://schemas.microsoft.com/office/powerpoint/2010/main" val="223679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7D23-97EA-FBF0-7C02-7F4478BF45FC}"/>
              </a:ext>
            </a:extLst>
          </p:cNvPr>
          <p:cNvSpPr>
            <a:spLocks noGrp="1"/>
          </p:cNvSpPr>
          <p:nvPr>
            <p:ph type="title"/>
          </p:nvPr>
        </p:nvSpPr>
        <p:spPr>
          <a:xfrm>
            <a:off x="628473" y="419629"/>
            <a:ext cx="6221059" cy="667808"/>
          </a:xfrm>
        </p:spPr>
        <p:txBody>
          <a:bodyPr>
            <a:normAutofit/>
          </a:bodyPr>
          <a:lstStyle/>
          <a:p>
            <a:r>
              <a:rPr lang="en-IN" sz="4000" b="1" dirty="0"/>
              <a:t>INTERNATIONAL RELATIONS</a:t>
            </a:r>
          </a:p>
        </p:txBody>
      </p:sp>
      <p:sp>
        <p:nvSpPr>
          <p:cNvPr id="22" name="TextBox 21">
            <a:extLst>
              <a:ext uri="{FF2B5EF4-FFF2-40B4-BE49-F238E27FC236}">
                <a16:creationId xmlns:a16="http://schemas.microsoft.com/office/drawing/2014/main" id="{DC4C127D-9B61-8856-76A7-9BD29D5C47A6}"/>
              </a:ext>
            </a:extLst>
          </p:cNvPr>
          <p:cNvSpPr txBox="1"/>
          <p:nvPr/>
        </p:nvSpPr>
        <p:spPr>
          <a:xfrm>
            <a:off x="628474" y="3598332"/>
            <a:ext cx="6068660" cy="3170099"/>
          </a:xfrm>
          <a:prstGeom prst="rect">
            <a:avLst/>
          </a:prstGeom>
          <a:noFill/>
        </p:spPr>
        <p:txBody>
          <a:bodyPr wrap="square" rtlCol="0">
            <a:spAutoFit/>
          </a:bodyPr>
          <a:lstStyle/>
          <a:p>
            <a:pPr>
              <a:spcAft>
                <a:spcPts val="0"/>
              </a:spcAft>
              <a:buClr>
                <a:schemeClr val="bg1"/>
              </a:buClr>
            </a:pPr>
            <a:r>
              <a:rPr lang="en-US" b="1" dirty="0">
                <a:solidFill>
                  <a:srgbClr val="C00000"/>
                </a:solidFill>
                <a:ea typeface="Open Sans" panose="020B0604020202020204" charset="0"/>
                <a:cs typeface="Open Sans" panose="020B0604020202020204" charset="0"/>
              </a:rPr>
              <a:t>We are focused on building strong research collaborations with foreign universities. To accomplish this, we envisage a </a:t>
            </a:r>
          </a:p>
          <a:p>
            <a:pPr>
              <a:spcAft>
                <a:spcPts val="0"/>
              </a:spcAft>
              <a:buClr>
                <a:schemeClr val="bg1"/>
              </a:buClr>
            </a:pPr>
            <a:r>
              <a:rPr lang="en-US" b="1" dirty="0">
                <a:solidFill>
                  <a:srgbClr val="C00000"/>
                </a:solidFill>
                <a:ea typeface="Open Sans" panose="020B0604020202020204" charset="0"/>
                <a:cs typeface="Open Sans" panose="020B0604020202020204" charset="0"/>
              </a:rPr>
              <a:t>4-stage process:</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Faculty interactions (visits &amp; workshops, video-conferencing, joint proposals, co-authored papers)</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Student exchanges (PhD and M.S. scholars to spend 3-6 months carrying out research at  collaborators' laboratories)</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Joint supervision of research scholars, serving on doctoral and master committees</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Joint-degree programs (where sufficient sustainability and scalability of relations have been demonstrated)</a:t>
            </a:r>
          </a:p>
          <a:p>
            <a:endParaRPr lang="en-US" dirty="0"/>
          </a:p>
        </p:txBody>
      </p:sp>
      <p:pic>
        <p:nvPicPr>
          <p:cNvPr id="24" name="Picture 23">
            <a:extLst>
              <a:ext uri="{FF2B5EF4-FFF2-40B4-BE49-F238E27FC236}">
                <a16:creationId xmlns:a16="http://schemas.microsoft.com/office/drawing/2014/main" id="{DC2866F6-9C1F-2122-25AB-1D3A5003D711}"/>
              </a:ext>
            </a:extLst>
          </p:cNvPr>
          <p:cNvPicPr>
            <a:picLocks noChangeAspect="1"/>
          </p:cNvPicPr>
          <p:nvPr/>
        </p:nvPicPr>
        <p:blipFill rotWithShape="1">
          <a:blip r:embed="rId2">
            <a:extLst>
              <a:ext uri="{28A0092B-C50C-407E-A947-70E740481C1C}">
                <a14:useLocalDpi xmlns:a14="http://schemas.microsoft.com/office/drawing/2010/main" val="0"/>
              </a:ext>
            </a:extLst>
          </a:blip>
          <a:srcRect l="16028" t="4453" r="11317" b="6811"/>
          <a:stretch/>
        </p:blipFill>
        <p:spPr>
          <a:xfrm>
            <a:off x="6822532" y="1837266"/>
            <a:ext cx="4317144" cy="3522133"/>
          </a:xfrm>
          <a:prstGeom prst="rect">
            <a:avLst/>
          </a:prstGeom>
        </p:spPr>
      </p:pic>
      <p:sp>
        <p:nvSpPr>
          <p:cNvPr id="7" name="TextBox 6">
            <a:extLst>
              <a:ext uri="{FF2B5EF4-FFF2-40B4-BE49-F238E27FC236}">
                <a16:creationId xmlns:a16="http://schemas.microsoft.com/office/drawing/2014/main" id="{437638C0-F7BD-B912-B565-655C150310DE}"/>
              </a:ext>
            </a:extLst>
          </p:cNvPr>
          <p:cNvSpPr txBox="1"/>
          <p:nvPr/>
        </p:nvSpPr>
        <p:spPr>
          <a:xfrm>
            <a:off x="647347" y="1087437"/>
            <a:ext cx="6221059" cy="2862322"/>
          </a:xfrm>
          <a:prstGeom prst="rect">
            <a:avLst/>
          </a:prstGeom>
          <a:noFill/>
        </p:spPr>
        <p:txBody>
          <a:bodyPr wrap="square" rtlCol="0">
            <a:spAutoFit/>
          </a:bodyPr>
          <a:lstStyle/>
          <a:p>
            <a:r>
              <a:rPr lang="en-US" sz="1800" b="1" dirty="0">
                <a:solidFill>
                  <a:srgbClr val="C00000"/>
                </a:solidFill>
                <a:ea typeface="Open Sans" panose="020B0604020202020204" charset="0"/>
                <a:cs typeface="Open Sans" panose="020B0604020202020204" charset="0"/>
              </a:rPr>
              <a:t>Roles &amp; Responsibilities of International Relations</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International Admissions and International Collaborations </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Coordinate international delegation visits to IITH</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Encourage, maintain and sustain relationships with foreign universities and build new partnerships</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Promote International admissions in neighboring countries</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Promote international student exchanges (both inbound and outbound)</a:t>
            </a:r>
          </a:p>
          <a:p>
            <a:pPr marL="285750" indent="-285750">
              <a:buFont typeface="Arial" panose="020B0604020202020204" pitchFamily="34" charset="0"/>
              <a:buChar char="•"/>
            </a:pPr>
            <a:r>
              <a:rPr lang="en-US" sz="1600" b="1" dirty="0">
                <a:solidFill>
                  <a:schemeClr val="tx1">
                    <a:lumMod val="65000"/>
                    <a:lumOff val="35000"/>
                  </a:schemeClr>
                </a:solidFill>
                <a:ea typeface="Open Sans" panose="020B0604020202020204" charset="0"/>
                <a:cs typeface="Open Sans" panose="020B0604020202020204" charset="0"/>
              </a:rPr>
              <a:t>Facilitate faculty exchanges and research collaborative workshops</a:t>
            </a:r>
          </a:p>
          <a:p>
            <a:pPr marL="285750" indent="-285750">
              <a:buFont typeface="Arial" panose="020B0604020202020204" pitchFamily="34" charset="0"/>
              <a:buChar char="•"/>
            </a:pPr>
            <a:endParaRPr lang="en-US" sz="1600" b="1" dirty="0">
              <a:solidFill>
                <a:schemeClr val="tx1">
                  <a:lumMod val="65000"/>
                  <a:lumOff val="35000"/>
                </a:schemeClr>
              </a:solidFill>
              <a:ea typeface="Open Sans" panose="020B0604020202020204" charset="0"/>
              <a:cs typeface="Open Sans" panose="020B0604020202020204" charset="0"/>
            </a:endParaRPr>
          </a:p>
          <a:p>
            <a:pPr marL="285750" indent="-285750">
              <a:buFont typeface="Arial" panose="020B0604020202020204" pitchFamily="34" charset="0"/>
              <a:buChar char="•"/>
            </a:pPr>
            <a:endParaRPr lang="en-IN" dirty="0"/>
          </a:p>
        </p:txBody>
      </p:sp>
    </p:spTree>
    <p:extLst>
      <p:ext uri="{BB962C8B-B14F-4D97-AF65-F5344CB8AC3E}">
        <p14:creationId xmlns:p14="http://schemas.microsoft.com/office/powerpoint/2010/main" val="665992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63928A-D8D9-E1E6-DB9A-A006ECF7E9AF}"/>
              </a:ext>
            </a:extLst>
          </p:cNvPr>
          <p:cNvSpPr/>
          <p:nvPr/>
        </p:nvSpPr>
        <p:spPr>
          <a:xfrm>
            <a:off x="6883574" y="116557"/>
            <a:ext cx="4256976"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aphicFrame>
        <p:nvGraphicFramePr>
          <p:cNvPr id="4" name="Content Placeholder 3">
            <a:extLst>
              <a:ext uri="{FF2B5EF4-FFF2-40B4-BE49-F238E27FC236}">
                <a16:creationId xmlns:a16="http://schemas.microsoft.com/office/drawing/2014/main" id="{07BFA389-9B94-71FD-1CF7-E79782CB8A1C}"/>
              </a:ext>
            </a:extLst>
          </p:cNvPr>
          <p:cNvGraphicFramePr>
            <a:graphicFrameLocks noGrp="1"/>
          </p:cNvGraphicFramePr>
          <p:nvPr>
            <p:ph sz="half" idx="1"/>
            <p:extLst>
              <p:ext uri="{D42A27DB-BD31-4B8C-83A1-F6EECF244321}">
                <p14:modId xmlns:p14="http://schemas.microsoft.com/office/powerpoint/2010/main" val="2656105661"/>
              </p:ext>
            </p:extLst>
          </p:nvPr>
        </p:nvGraphicFramePr>
        <p:xfrm>
          <a:off x="533400" y="1441744"/>
          <a:ext cx="5729736" cy="249447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AE875136-CBA6-97F1-58C1-85F16C91A7D1}"/>
              </a:ext>
            </a:extLst>
          </p:cNvPr>
          <p:cNvSpPr txBox="1"/>
          <p:nvPr/>
        </p:nvSpPr>
        <p:spPr>
          <a:xfrm>
            <a:off x="7223290" y="116557"/>
            <a:ext cx="3759334" cy="3415679"/>
          </a:xfrm>
          <a:prstGeom prst="rect">
            <a:avLst/>
          </a:prstGeom>
          <a:noFill/>
        </p:spPr>
        <p:txBody>
          <a:bodyPr wrap="square" rtlCol="0">
            <a:spAutoFit/>
          </a:bodyPr>
          <a:lstStyle/>
          <a:p>
            <a:pPr>
              <a:lnSpc>
                <a:spcPct val="200000"/>
              </a:lnSpc>
              <a:spcBef>
                <a:spcPts val="200"/>
              </a:spcBef>
              <a:buSzPts val="1000"/>
              <a:tabLst>
                <a:tab pos="457200" algn="l"/>
              </a:tabLst>
            </a:pPr>
            <a:r>
              <a:rPr lang="en-IN" b="1" dirty="0">
                <a:solidFill>
                  <a:schemeClr val="accent2"/>
                </a:solidFill>
                <a:effectLst/>
                <a:ea typeface="Calibri" panose="020F0502020204030204" pitchFamily="34" charset="0"/>
              </a:rPr>
              <a:t>JOINT DOCTORAL PROGRAMS</a:t>
            </a:r>
            <a:endParaRPr lang="en-IN" u="sng" dirty="0">
              <a:solidFill>
                <a:schemeClr val="accent2"/>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342900" lvl="0" indent="-342900">
              <a:lnSpc>
                <a:spcPct val="200000"/>
              </a:lnSpc>
              <a:spcBef>
                <a:spcPts val="200"/>
              </a:spcBef>
              <a:buSzPts val="1000"/>
              <a:buFont typeface="Symbol" panose="05050102010706020507" pitchFamily="18" charset="2"/>
              <a:buChar char=""/>
              <a:tabLst>
                <a:tab pos="457200" algn="l"/>
              </a:tabLst>
            </a:pPr>
            <a:r>
              <a:rPr lang="en-IN" u="sng" dirty="0">
                <a:solidFill>
                  <a:schemeClr val="bg1"/>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IITH - SUT (Swinburne University of Technology)</a:t>
            </a:r>
            <a:r>
              <a:rPr lang="en-IN" u="sng" dirty="0">
                <a:solidFill>
                  <a:schemeClr val="bg1"/>
                </a:solidFill>
                <a:effectLst/>
                <a:ea typeface="Times New Roman" panose="02020603050405020304" pitchFamily="18" charset="0"/>
                <a:cs typeface="Times New Roman" panose="02020603050405020304" pitchFamily="18" charset="0"/>
              </a:rPr>
              <a:t>, Australia</a:t>
            </a:r>
            <a:endParaRPr lang="en-IN" dirty="0">
              <a:solidFill>
                <a:schemeClr val="bg1"/>
              </a:solidFill>
              <a:ea typeface="Times New Roman" panose="02020603050405020304" pitchFamily="18" charset="0"/>
              <a:cs typeface="Times New Roman" panose="02020603050405020304" pitchFamily="18" charset="0"/>
            </a:endParaRPr>
          </a:p>
          <a:p>
            <a:pPr marL="342900" lvl="0" indent="-342900">
              <a:lnSpc>
                <a:spcPct val="200000"/>
              </a:lnSpc>
              <a:spcBef>
                <a:spcPts val="200"/>
              </a:spcBef>
              <a:buSzPts val="1000"/>
              <a:buFont typeface="Symbol" panose="05050102010706020507" pitchFamily="18" charset="2"/>
              <a:buChar char=""/>
              <a:tabLst>
                <a:tab pos="457200" algn="l"/>
              </a:tabLst>
            </a:pPr>
            <a:r>
              <a:rPr lang="en-IN" u="sng" dirty="0">
                <a:solidFill>
                  <a:schemeClr val="bg1"/>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IITH - Deakin University</a:t>
            </a:r>
            <a:r>
              <a:rPr lang="en-IN" u="sng" dirty="0">
                <a:solidFill>
                  <a:schemeClr val="bg1"/>
                </a:solidFill>
                <a:effectLst/>
                <a:ea typeface="Calibri" panose="020F0502020204030204" pitchFamily="34" charset="0"/>
                <a:cs typeface="Times New Roman" panose="02020603050405020304" pitchFamily="18" charset="0"/>
              </a:rPr>
              <a:t>, Australia</a:t>
            </a:r>
          </a:p>
          <a:p>
            <a:pPr marL="342900" lvl="0" indent="-342900">
              <a:lnSpc>
                <a:spcPct val="200000"/>
              </a:lnSpc>
              <a:spcBef>
                <a:spcPts val="200"/>
              </a:spcBef>
              <a:buSzPts val="1000"/>
              <a:buFont typeface="Symbol" panose="05050102010706020507" pitchFamily="18" charset="2"/>
              <a:buChar char=""/>
              <a:tabLst>
                <a:tab pos="457200" algn="l"/>
              </a:tabLst>
            </a:pPr>
            <a:r>
              <a:rPr lang="en-IN" u="sng" dirty="0">
                <a:solidFill>
                  <a:schemeClr val="bg1"/>
                </a:solidFill>
                <a:cs typeface="Times New Roman" panose="02020603050405020304" pitchFamily="18" charset="0"/>
              </a:rPr>
              <a:t>IITH– NTHU ( National  Tsing Hua University), Taiwan</a:t>
            </a:r>
            <a:endParaRPr lang="en-IN" dirty="0">
              <a:solidFill>
                <a:schemeClr val="bg1"/>
              </a:solidFill>
            </a:endParaRPr>
          </a:p>
        </p:txBody>
      </p:sp>
      <p:graphicFrame>
        <p:nvGraphicFramePr>
          <p:cNvPr id="11" name="Chart 10">
            <a:extLst>
              <a:ext uri="{FF2B5EF4-FFF2-40B4-BE49-F238E27FC236}">
                <a16:creationId xmlns:a16="http://schemas.microsoft.com/office/drawing/2014/main" id="{89C447B6-B78A-6FF5-7686-5EF72B4D33FF}"/>
              </a:ext>
            </a:extLst>
          </p:cNvPr>
          <p:cNvGraphicFramePr/>
          <p:nvPr>
            <p:extLst>
              <p:ext uri="{D42A27DB-BD31-4B8C-83A1-F6EECF244321}">
                <p14:modId xmlns:p14="http://schemas.microsoft.com/office/powerpoint/2010/main" val="3866121764"/>
              </p:ext>
            </p:extLst>
          </p:nvPr>
        </p:nvGraphicFramePr>
        <p:xfrm>
          <a:off x="1263290" y="4475150"/>
          <a:ext cx="3759334" cy="238285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1AF1EC73-8D36-2BA0-0024-142C565D681E}"/>
              </a:ext>
            </a:extLst>
          </p:cNvPr>
          <p:cNvSpPr txBox="1"/>
          <p:nvPr/>
        </p:nvSpPr>
        <p:spPr>
          <a:xfrm>
            <a:off x="789157" y="4169019"/>
            <a:ext cx="4527958" cy="369332"/>
          </a:xfrm>
          <a:prstGeom prst="rect">
            <a:avLst/>
          </a:prstGeom>
          <a:noFill/>
        </p:spPr>
        <p:txBody>
          <a:bodyPr wrap="square" rtlCol="0">
            <a:spAutoFit/>
          </a:bodyPr>
          <a:lstStyle/>
          <a:p>
            <a:r>
              <a:rPr lang="en-US" b="1" dirty="0">
                <a:solidFill>
                  <a:schemeClr val="tx1">
                    <a:lumMod val="65000"/>
                    <a:lumOff val="35000"/>
                  </a:schemeClr>
                </a:solidFill>
              </a:rPr>
              <a:t>INTERNATIONAL STUDENTS ADMISSION</a:t>
            </a:r>
          </a:p>
        </p:txBody>
      </p:sp>
      <p:sp>
        <p:nvSpPr>
          <p:cNvPr id="3" name="TextBox 2">
            <a:extLst>
              <a:ext uri="{FF2B5EF4-FFF2-40B4-BE49-F238E27FC236}">
                <a16:creationId xmlns:a16="http://schemas.microsoft.com/office/drawing/2014/main" id="{930114AC-7105-6111-D411-BF07DCC081C5}"/>
              </a:ext>
            </a:extLst>
          </p:cNvPr>
          <p:cNvSpPr txBox="1"/>
          <p:nvPr/>
        </p:nvSpPr>
        <p:spPr>
          <a:xfrm>
            <a:off x="789157" y="541105"/>
            <a:ext cx="6096000" cy="707886"/>
          </a:xfrm>
          <a:prstGeom prst="rect">
            <a:avLst/>
          </a:prstGeom>
          <a:noFill/>
        </p:spPr>
        <p:txBody>
          <a:bodyPr wrap="square">
            <a:spAutoFit/>
          </a:bodyPr>
          <a:lstStyle/>
          <a:p>
            <a:r>
              <a:rPr lang="en-US" sz="4000" b="1" dirty="0">
                <a:solidFill>
                  <a:schemeClr val="accent2"/>
                </a:solidFill>
                <a:latin typeface="+mj-lt"/>
              </a:rPr>
              <a:t>PARTNERS</a:t>
            </a:r>
            <a:endParaRPr lang="en-IN" sz="4000" dirty="0">
              <a:solidFill>
                <a:schemeClr val="accent2"/>
              </a:solidFill>
              <a:latin typeface="+mj-lt"/>
            </a:endParaRPr>
          </a:p>
        </p:txBody>
      </p:sp>
      <p:pic>
        <p:nvPicPr>
          <p:cNvPr id="6" name="Picture 5">
            <a:extLst>
              <a:ext uri="{FF2B5EF4-FFF2-40B4-BE49-F238E27FC236}">
                <a16:creationId xmlns:a16="http://schemas.microsoft.com/office/drawing/2014/main" id="{C7DEA434-F517-D2CA-55A8-B7E9C1092D1C}"/>
              </a:ext>
            </a:extLst>
          </p:cNvPr>
          <p:cNvPicPr>
            <a:picLocks noChangeAspect="1"/>
          </p:cNvPicPr>
          <p:nvPr/>
        </p:nvPicPr>
        <p:blipFill rotWithShape="1">
          <a:blip r:embed="rId6">
            <a:extLst>
              <a:ext uri="{28A0092B-C50C-407E-A947-70E740481C1C}">
                <a14:useLocalDpi xmlns:a14="http://schemas.microsoft.com/office/drawing/2010/main" val="0"/>
              </a:ext>
            </a:extLst>
          </a:blip>
          <a:srcRect l="40419" r="32424"/>
          <a:stretch/>
        </p:blipFill>
        <p:spPr>
          <a:xfrm>
            <a:off x="6602852" y="116557"/>
            <a:ext cx="280722" cy="6741443"/>
          </a:xfrm>
          <a:prstGeom prst="rect">
            <a:avLst/>
          </a:prstGeom>
        </p:spPr>
      </p:pic>
      <p:pic>
        <p:nvPicPr>
          <p:cNvPr id="8" name="Picture 7">
            <a:extLst>
              <a:ext uri="{FF2B5EF4-FFF2-40B4-BE49-F238E27FC236}">
                <a16:creationId xmlns:a16="http://schemas.microsoft.com/office/drawing/2014/main" id="{762A7E4D-E285-DEEF-4300-498FE22A7A91}"/>
              </a:ext>
            </a:extLst>
          </p:cNvPr>
          <p:cNvPicPr>
            <a:picLocks noChangeAspect="1"/>
          </p:cNvPicPr>
          <p:nvPr/>
        </p:nvPicPr>
        <p:blipFill rotWithShape="1">
          <a:blip r:embed="rId7">
            <a:extLst>
              <a:ext uri="{28A0092B-C50C-407E-A947-70E740481C1C}">
                <a14:useLocalDpi xmlns:a14="http://schemas.microsoft.com/office/drawing/2010/main" val="0"/>
              </a:ext>
            </a:extLst>
          </a:blip>
          <a:srcRect r="15838"/>
          <a:stretch/>
        </p:blipFill>
        <p:spPr>
          <a:xfrm>
            <a:off x="6883574" y="3976508"/>
            <a:ext cx="4222741" cy="2764935"/>
          </a:xfrm>
          <a:prstGeom prst="rect">
            <a:avLst/>
          </a:prstGeom>
        </p:spPr>
      </p:pic>
    </p:spTree>
    <p:extLst>
      <p:ext uri="{BB962C8B-B14F-4D97-AF65-F5344CB8AC3E}">
        <p14:creationId xmlns:p14="http://schemas.microsoft.com/office/powerpoint/2010/main" val="228005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ED748A5-C93F-A066-8A1C-E1B99EDEBFC2}"/>
              </a:ext>
            </a:extLst>
          </p:cNvPr>
          <p:cNvGrpSpPr/>
          <p:nvPr/>
        </p:nvGrpSpPr>
        <p:grpSpPr>
          <a:xfrm>
            <a:off x="7970147" y="1207976"/>
            <a:ext cx="2985720" cy="2884664"/>
            <a:chOff x="8168847" y="1583639"/>
            <a:chExt cx="2549934" cy="2463627"/>
          </a:xfrm>
        </p:grpSpPr>
        <p:pic>
          <p:nvPicPr>
            <p:cNvPr id="7" name="Picture 6">
              <a:extLst>
                <a:ext uri="{FF2B5EF4-FFF2-40B4-BE49-F238E27FC236}">
                  <a16:creationId xmlns:a16="http://schemas.microsoft.com/office/drawing/2014/main" id="{3348F464-66AE-3A9D-97BF-995D430EDBCE}"/>
                </a:ext>
              </a:extLst>
            </p:cNvPr>
            <p:cNvPicPr>
              <a:picLocks noChangeAspect="1"/>
            </p:cNvPicPr>
            <p:nvPr/>
          </p:nvPicPr>
          <p:blipFill>
            <a:blip r:embed="rId2">
              <a:extLst>
                <a:ext uri="{28A0092B-C50C-407E-A947-70E740481C1C}">
                  <a14:useLocalDpi xmlns:a14="http://schemas.microsoft.com/office/drawing/2010/main" val="0"/>
                </a:ext>
              </a:extLst>
            </a:blip>
            <a:srcRect l="1369" r="1369"/>
            <a:stretch/>
          </p:blipFill>
          <p:spPr>
            <a:xfrm>
              <a:off x="8168847" y="1583639"/>
              <a:ext cx="2549934" cy="2463627"/>
            </a:xfrm>
            <a:prstGeom prst="rect">
              <a:avLst/>
            </a:prstGeom>
          </p:spPr>
        </p:pic>
        <p:sp>
          <p:nvSpPr>
            <p:cNvPr id="20" name="TextBox 19">
              <a:extLst>
                <a:ext uri="{FF2B5EF4-FFF2-40B4-BE49-F238E27FC236}">
                  <a16:creationId xmlns:a16="http://schemas.microsoft.com/office/drawing/2014/main" id="{8B411F47-287A-20AA-B877-62C83BB72FD4}"/>
                </a:ext>
              </a:extLst>
            </p:cNvPr>
            <p:cNvSpPr txBox="1"/>
            <p:nvPr/>
          </p:nvSpPr>
          <p:spPr>
            <a:xfrm>
              <a:off x="8469487" y="2706357"/>
              <a:ext cx="1143000" cy="307776"/>
            </a:xfrm>
            <a:prstGeom prst="rect">
              <a:avLst/>
            </a:prstGeom>
            <a:noFill/>
          </p:spPr>
          <p:txBody>
            <a:bodyPr wrap="square" rtlCol="0">
              <a:spAutoFit/>
            </a:bodyPr>
            <a:lstStyle/>
            <a:p>
              <a:r>
                <a:rPr lang="en-IN" sz="1400" dirty="0">
                  <a:solidFill>
                    <a:srgbClr val="FFC000"/>
                  </a:solidFill>
                </a:rPr>
                <a:t>HYDERABAD</a:t>
              </a:r>
            </a:p>
          </p:txBody>
        </p:sp>
      </p:grpSp>
      <p:pic>
        <p:nvPicPr>
          <p:cNvPr id="5" name="Picture 4">
            <a:extLst>
              <a:ext uri="{FF2B5EF4-FFF2-40B4-BE49-F238E27FC236}">
                <a16:creationId xmlns:a16="http://schemas.microsoft.com/office/drawing/2014/main" id="{F87A50A2-F317-B18A-B21C-6187CCA6C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00" y="1278466"/>
            <a:ext cx="5559761" cy="2988372"/>
          </a:xfrm>
          <a:prstGeom prst="rect">
            <a:avLst/>
          </a:prstGeom>
        </p:spPr>
      </p:pic>
      <p:pic>
        <p:nvPicPr>
          <p:cNvPr id="9" name="Picture 8">
            <a:extLst>
              <a:ext uri="{FF2B5EF4-FFF2-40B4-BE49-F238E27FC236}">
                <a16:creationId xmlns:a16="http://schemas.microsoft.com/office/drawing/2014/main" id="{792DEE46-4EA4-CF36-5947-55F2685E217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9346" t="21396" r="37919" b="15959"/>
          <a:stretch/>
        </p:blipFill>
        <p:spPr>
          <a:xfrm>
            <a:off x="5240517" y="1050178"/>
            <a:ext cx="2935880" cy="3042462"/>
          </a:xfrm>
          <a:prstGeom prst="rect">
            <a:avLst/>
          </a:prstGeom>
        </p:spPr>
      </p:pic>
      <p:cxnSp>
        <p:nvCxnSpPr>
          <p:cNvPr id="17" name="Straight Connector 16">
            <a:extLst>
              <a:ext uri="{FF2B5EF4-FFF2-40B4-BE49-F238E27FC236}">
                <a16:creationId xmlns:a16="http://schemas.microsoft.com/office/drawing/2014/main" id="{8C1B9E09-0D2D-EFEE-65BF-8695AC56EDF5}"/>
              </a:ext>
            </a:extLst>
          </p:cNvPr>
          <p:cNvCxnSpPr>
            <a:cxnSpLocks/>
          </p:cNvCxnSpPr>
          <p:nvPr/>
        </p:nvCxnSpPr>
        <p:spPr>
          <a:xfrm>
            <a:off x="4030133" y="2882943"/>
            <a:ext cx="2463800" cy="21124"/>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9" name="Straight Connector 18">
            <a:extLst>
              <a:ext uri="{FF2B5EF4-FFF2-40B4-BE49-F238E27FC236}">
                <a16:creationId xmlns:a16="http://schemas.microsoft.com/office/drawing/2014/main" id="{26413F7E-1696-09B1-0723-19D7878DBFFB}"/>
              </a:ext>
            </a:extLst>
          </p:cNvPr>
          <p:cNvCxnSpPr>
            <a:cxnSpLocks/>
          </p:cNvCxnSpPr>
          <p:nvPr/>
        </p:nvCxnSpPr>
        <p:spPr>
          <a:xfrm>
            <a:off x="6493933" y="3022600"/>
            <a:ext cx="2191768" cy="0"/>
          </a:xfrm>
          <a:prstGeom prst="line">
            <a:avLst/>
          </a:prstGeom>
        </p:spPr>
        <p:style>
          <a:lnRef idx="3">
            <a:schemeClr val="accent2"/>
          </a:lnRef>
          <a:fillRef idx="0">
            <a:schemeClr val="accent2"/>
          </a:fillRef>
          <a:effectRef idx="2">
            <a:schemeClr val="accent2"/>
          </a:effectRef>
          <a:fontRef idx="minor">
            <a:schemeClr val="tx1"/>
          </a:fontRef>
        </p:style>
      </p:cxnSp>
      <p:sp>
        <p:nvSpPr>
          <p:cNvPr id="21" name="TextBox 20">
            <a:extLst>
              <a:ext uri="{FF2B5EF4-FFF2-40B4-BE49-F238E27FC236}">
                <a16:creationId xmlns:a16="http://schemas.microsoft.com/office/drawing/2014/main" id="{33F83284-61F4-DD30-EBA9-5DA3745AF3F6}"/>
              </a:ext>
            </a:extLst>
          </p:cNvPr>
          <p:cNvSpPr txBox="1"/>
          <p:nvPr/>
        </p:nvSpPr>
        <p:spPr>
          <a:xfrm>
            <a:off x="5850958" y="504448"/>
            <a:ext cx="5104909" cy="523220"/>
          </a:xfrm>
          <a:prstGeom prst="rect">
            <a:avLst/>
          </a:prstGeom>
          <a:noFill/>
        </p:spPr>
        <p:txBody>
          <a:bodyPr wrap="square" rtlCol="0">
            <a:spAutoFit/>
          </a:bodyPr>
          <a:lstStyle/>
          <a:p>
            <a:r>
              <a:rPr lang="en-IN" sz="2800" b="1" dirty="0">
                <a:solidFill>
                  <a:schemeClr val="tx1">
                    <a:lumMod val="65000"/>
                    <a:lumOff val="35000"/>
                  </a:schemeClr>
                </a:solidFill>
                <a:latin typeface="+mj-lt"/>
              </a:rPr>
              <a:t>HYDERABAD, TELANGANA, INDIA</a:t>
            </a:r>
          </a:p>
        </p:txBody>
      </p:sp>
      <p:sp>
        <p:nvSpPr>
          <p:cNvPr id="23" name="TextBox 22">
            <a:extLst>
              <a:ext uri="{FF2B5EF4-FFF2-40B4-BE49-F238E27FC236}">
                <a16:creationId xmlns:a16="http://schemas.microsoft.com/office/drawing/2014/main" id="{873FF29B-B435-F142-4DD6-666F63C5EEB0}"/>
              </a:ext>
            </a:extLst>
          </p:cNvPr>
          <p:cNvSpPr txBox="1"/>
          <p:nvPr/>
        </p:nvSpPr>
        <p:spPr>
          <a:xfrm>
            <a:off x="1016000" y="4320928"/>
            <a:ext cx="6954147" cy="1938992"/>
          </a:xfrm>
          <a:prstGeom prst="rect">
            <a:avLst/>
          </a:prstGeom>
          <a:noFill/>
        </p:spPr>
        <p:txBody>
          <a:bodyPr wrap="square" rtlCol="0">
            <a:spAutoFit/>
          </a:bodyPr>
          <a:lstStyle/>
          <a:p>
            <a:pPr>
              <a:lnSpc>
                <a:spcPct val="150000"/>
              </a:lnSpc>
            </a:pPr>
            <a:r>
              <a:rPr lang="en-US" sz="1600" b="1" dirty="0">
                <a:solidFill>
                  <a:schemeClr val="accent2"/>
                </a:solidFill>
                <a:effectLst/>
                <a:latin typeface="+mj-lt"/>
              </a:rPr>
              <a:t>ABOUT HYDERABAD</a:t>
            </a:r>
          </a:p>
          <a:p>
            <a:pPr>
              <a:lnSpc>
                <a:spcPct val="150000"/>
              </a:lnSpc>
            </a:pPr>
            <a:r>
              <a:rPr lang="en-US" sz="1600" dirty="0">
                <a:solidFill>
                  <a:schemeClr val="tx1">
                    <a:lumMod val="65000"/>
                    <a:lumOff val="35000"/>
                  </a:schemeClr>
                </a:solidFill>
                <a:effectLst/>
              </a:rPr>
              <a:t>Hyderabad is the capital of southern India’s Telangana state. A major center for the technology industry, it’s home to many upscale restaurants and shops. At over 12.2 million, it has the largest population of any city in the state. It is also known as the city of pearls. IITH campus is in </a:t>
            </a:r>
            <a:r>
              <a:rPr lang="en-IN" sz="1600" dirty="0">
                <a:solidFill>
                  <a:schemeClr val="tx1">
                    <a:lumMod val="65000"/>
                    <a:lumOff val="35000"/>
                  </a:schemeClr>
                </a:solidFill>
              </a:rPr>
              <a:t>Kandi, </a:t>
            </a:r>
            <a:r>
              <a:rPr lang="en-IN" sz="1600" dirty="0" err="1">
                <a:solidFill>
                  <a:schemeClr val="tx1">
                    <a:lumMod val="65000"/>
                    <a:lumOff val="35000"/>
                  </a:schemeClr>
                </a:solidFill>
              </a:rPr>
              <a:t>Sangareddy</a:t>
            </a:r>
            <a:r>
              <a:rPr lang="en-IN" sz="1600" dirty="0">
                <a:solidFill>
                  <a:schemeClr val="tx1">
                    <a:lumMod val="65000"/>
                    <a:lumOff val="35000"/>
                  </a:schemeClr>
                </a:solidFill>
              </a:rPr>
              <a:t> district in Telangana.</a:t>
            </a:r>
            <a:endParaRPr lang="en-US" sz="1600" dirty="0">
              <a:solidFill>
                <a:schemeClr val="tx1">
                  <a:lumMod val="65000"/>
                  <a:lumOff val="35000"/>
                </a:schemeClr>
              </a:solidFill>
              <a:effectLst/>
            </a:endParaRPr>
          </a:p>
        </p:txBody>
      </p:sp>
    </p:spTree>
    <p:extLst>
      <p:ext uri="{BB962C8B-B14F-4D97-AF65-F5344CB8AC3E}">
        <p14:creationId xmlns:p14="http://schemas.microsoft.com/office/powerpoint/2010/main" val="10631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strVal val="#ppt_w*0.70"/>
                                          </p:val>
                                        </p:tav>
                                        <p:tav tm="100000">
                                          <p:val>
                                            <p:strVal val="#ppt_w"/>
                                          </p:val>
                                        </p:tav>
                                      </p:tavLst>
                                    </p:anim>
                                    <p:anim calcmode="lin" valueType="num">
                                      <p:cBhvr>
                                        <p:cTn id="16" dur="1000" fill="hold"/>
                                        <p:tgtEl>
                                          <p:spTgt spid="19"/>
                                        </p:tgtEl>
                                        <p:attrNameLst>
                                          <p:attrName>ppt_h</p:attrName>
                                        </p:attrNameLst>
                                      </p:cBhvr>
                                      <p:tavLst>
                                        <p:tav tm="0">
                                          <p:val>
                                            <p:strVal val="#ppt_h"/>
                                          </p:val>
                                        </p:tav>
                                        <p:tav tm="100000">
                                          <p:val>
                                            <p:strVal val="#ppt_h"/>
                                          </p:val>
                                        </p:tav>
                                      </p:tavLst>
                                    </p:anim>
                                    <p:animEffect transition="in" filter="fade">
                                      <p:cBhvr>
                                        <p:cTn id="17" dur="1000"/>
                                        <p:tgtEl>
                                          <p:spTgt spid="19"/>
                                        </p:tgtEl>
                                      </p:cBhvr>
                                    </p:animEffect>
                                  </p:childTnLst>
                                </p:cTn>
                              </p:par>
                              <p:par>
                                <p:cTn id="18" presetID="1"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F4EDA-44F4-E871-E921-EF6C49707F53}"/>
              </a:ext>
            </a:extLst>
          </p:cNvPr>
          <p:cNvSpPr>
            <a:spLocks noGrp="1"/>
          </p:cNvSpPr>
          <p:nvPr>
            <p:ph type="title"/>
          </p:nvPr>
        </p:nvSpPr>
        <p:spPr>
          <a:xfrm>
            <a:off x="628474" y="271780"/>
            <a:ext cx="6043259" cy="1140980"/>
          </a:xfrm>
        </p:spPr>
        <p:txBody>
          <a:bodyPr>
            <a:normAutofit/>
          </a:bodyPr>
          <a:lstStyle/>
          <a:p>
            <a:r>
              <a:rPr lang="en-US" b="1" dirty="0"/>
              <a:t>Japan-IITH…. JICA &amp; Japan Desk</a:t>
            </a:r>
          </a:p>
        </p:txBody>
      </p:sp>
      <p:sp>
        <p:nvSpPr>
          <p:cNvPr id="3" name="Content Placeholder 2">
            <a:extLst>
              <a:ext uri="{FF2B5EF4-FFF2-40B4-BE49-F238E27FC236}">
                <a16:creationId xmlns:a16="http://schemas.microsoft.com/office/drawing/2014/main" id="{9BC8F08D-616C-A747-D04D-1A46D4100209}"/>
              </a:ext>
            </a:extLst>
          </p:cNvPr>
          <p:cNvSpPr>
            <a:spLocks noGrp="1"/>
          </p:cNvSpPr>
          <p:nvPr>
            <p:ph sz="half" idx="1"/>
          </p:nvPr>
        </p:nvSpPr>
        <p:spPr>
          <a:xfrm>
            <a:off x="493008" y="2785201"/>
            <a:ext cx="4053591" cy="3635238"/>
          </a:xfrm>
        </p:spPr>
        <p:txBody>
          <a:bodyPr>
            <a:normAutofit/>
          </a:bodyPr>
          <a:lstStyle/>
          <a:p>
            <a:r>
              <a:rPr lang="en-US" sz="1600" b="1" dirty="0"/>
              <a:t>Japan committed to initiating a working group for setting up a new IIT in August 2007 as decided by the then Prime Ministers. </a:t>
            </a:r>
          </a:p>
          <a:p>
            <a:r>
              <a:rPr lang="en-AU" sz="1600" b="1" dirty="0"/>
              <a:t>The bonding between IITH and Japan is strong, sustainable, and stable</a:t>
            </a:r>
            <a:r>
              <a:rPr lang="en-IN" sz="1600" b="1" dirty="0"/>
              <a:t> like the “Covalent Bond”</a:t>
            </a:r>
          </a:p>
          <a:p>
            <a:r>
              <a:rPr lang="en-US" sz="1600" b="1" dirty="0"/>
              <a:t>IITH has a very unique collaboration with Japanese universities and industries</a:t>
            </a:r>
            <a:r>
              <a:rPr lang="en-IN" sz="1600" b="1" dirty="0"/>
              <a:t> </a:t>
            </a:r>
          </a:p>
          <a:p>
            <a:r>
              <a:rPr lang="en-US" sz="1600" b="1" dirty="0"/>
              <a:t>Opportunities to study in Japan are one of the important aspects of the IITH-Japan Collaboration.</a:t>
            </a:r>
          </a:p>
          <a:p>
            <a:endParaRPr lang="en-US" sz="1600" b="1" dirty="0"/>
          </a:p>
          <a:p>
            <a:endParaRPr lang="en-US" sz="1600" b="1" dirty="0"/>
          </a:p>
        </p:txBody>
      </p:sp>
      <p:pic>
        <p:nvPicPr>
          <p:cNvPr id="4" name="Picture 4" descr="Shinzo Abe used to look at Manmohan Singh and PM Modi like this – Press  Review">
            <a:extLst>
              <a:ext uri="{FF2B5EF4-FFF2-40B4-BE49-F238E27FC236}">
                <a16:creationId xmlns:a16="http://schemas.microsoft.com/office/drawing/2014/main" id="{DEDB0178-BFA5-2B1A-19AA-F1092ED8C3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1733" y="1230460"/>
            <a:ext cx="2444616" cy="1294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jica friendship scholarship">
            <a:extLst>
              <a:ext uri="{FF2B5EF4-FFF2-40B4-BE49-F238E27FC236}">
                <a16:creationId xmlns:a16="http://schemas.microsoft.com/office/drawing/2014/main" id="{07108154-E463-6904-B88C-17B18C9815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08" t="-1" r="9202" b="-8505"/>
          <a:stretch/>
        </p:blipFill>
        <p:spPr bwMode="auto">
          <a:xfrm>
            <a:off x="1532539" y="1230459"/>
            <a:ext cx="2606691" cy="1419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friendship.iith.ac.in/wp-content/themes/courier/img/sample-logo-5.png">
            <a:extLst>
              <a:ext uri="{FF2B5EF4-FFF2-40B4-BE49-F238E27FC236}">
                <a16:creationId xmlns:a16="http://schemas.microsoft.com/office/drawing/2014/main" id="{73072193-D69C-751F-2DDC-5361A7629E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4207" b="-721"/>
          <a:stretch/>
        </p:blipFill>
        <p:spPr bwMode="auto">
          <a:xfrm>
            <a:off x="5010637" y="1230459"/>
            <a:ext cx="1324834" cy="129439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61082686-967C-6958-6A43-4E2515BFDC19}"/>
              </a:ext>
            </a:extLst>
          </p:cNvPr>
          <p:cNvCxnSpPr/>
          <p:nvPr/>
        </p:nvCxnSpPr>
        <p:spPr>
          <a:xfrm flipV="1">
            <a:off x="825176" y="1992059"/>
            <a:ext cx="839009" cy="5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0058D40-C194-F7A5-09E5-22796D1B8A3A}"/>
              </a:ext>
            </a:extLst>
          </p:cNvPr>
          <p:cNvCxnSpPr/>
          <p:nvPr/>
        </p:nvCxnSpPr>
        <p:spPr>
          <a:xfrm flipV="1">
            <a:off x="4037632" y="1940011"/>
            <a:ext cx="839009" cy="5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3640B7-9AED-9DBE-C39C-CF0F42ACAA37}"/>
              </a:ext>
            </a:extLst>
          </p:cNvPr>
          <p:cNvSpPr txBox="1"/>
          <p:nvPr/>
        </p:nvSpPr>
        <p:spPr>
          <a:xfrm>
            <a:off x="493009" y="1548399"/>
            <a:ext cx="5423162" cy="400110"/>
          </a:xfrm>
          <a:prstGeom prst="rect">
            <a:avLst/>
          </a:prstGeom>
          <a:noFill/>
        </p:spPr>
        <p:txBody>
          <a:bodyPr wrap="square" rtlCol="0">
            <a:spAutoFit/>
          </a:bodyPr>
          <a:lstStyle/>
          <a:p>
            <a:r>
              <a:rPr lang="en-US" sz="2000" b="1" dirty="0">
                <a:solidFill>
                  <a:schemeClr val="accent1">
                    <a:lumMod val="75000"/>
                  </a:schemeClr>
                </a:solidFill>
              </a:rPr>
              <a:t>      2007                                               2009              </a:t>
            </a:r>
          </a:p>
        </p:txBody>
      </p:sp>
      <p:sp>
        <p:nvSpPr>
          <p:cNvPr id="8" name="TextBox 7">
            <a:extLst>
              <a:ext uri="{FF2B5EF4-FFF2-40B4-BE49-F238E27FC236}">
                <a16:creationId xmlns:a16="http://schemas.microsoft.com/office/drawing/2014/main" id="{8082698F-BDDB-199F-D1F3-DCA07D17CF49}"/>
              </a:ext>
            </a:extLst>
          </p:cNvPr>
          <p:cNvSpPr txBox="1"/>
          <p:nvPr/>
        </p:nvSpPr>
        <p:spPr>
          <a:xfrm>
            <a:off x="5178760" y="2776095"/>
            <a:ext cx="4301701" cy="3539430"/>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chemeClr val="tx1">
                    <a:lumMod val="65000"/>
                    <a:lumOff val="35000"/>
                  </a:schemeClr>
                </a:solidFill>
              </a:rPr>
              <a:t>The aim </a:t>
            </a:r>
            <a:r>
              <a:rPr lang="en-AU" sz="1600" b="1" dirty="0">
                <a:solidFill>
                  <a:schemeClr val="tx1">
                    <a:lumMod val="65000"/>
                    <a:lumOff val="35000"/>
                  </a:schemeClr>
                </a:solidFill>
              </a:rPr>
              <a:t>is to strengthen the bilateral relationship between India and Japan through academia and industry</a:t>
            </a:r>
            <a:r>
              <a:rPr lang="en-IN" sz="1600" b="1" dirty="0">
                <a:solidFill>
                  <a:schemeClr val="tx1">
                    <a:lumMod val="65000"/>
                    <a:lumOff val="35000"/>
                  </a:schemeClr>
                </a:solidFill>
              </a:rPr>
              <a:t> </a:t>
            </a:r>
          </a:p>
          <a:p>
            <a:pPr marL="285750" indent="-285750">
              <a:buFont typeface="Arial" panose="020B0604020202020204" pitchFamily="34" charset="0"/>
              <a:buChar char="•"/>
            </a:pPr>
            <a:r>
              <a:rPr lang="en-US" sz="1600" b="1" dirty="0">
                <a:solidFill>
                  <a:schemeClr val="tx1">
                    <a:lumMod val="65000"/>
                    <a:lumOff val="35000"/>
                  </a:schemeClr>
                </a:solidFill>
                <a:effectLst/>
                <a:ea typeface="Calibri" panose="020F0502020204030204" pitchFamily="34" charset="0"/>
                <a:cs typeface="Times New Roman" panose="02020603050405020304" pitchFamily="18" charset="0"/>
              </a:rPr>
              <a:t>As a first step in building a sustainable platform for academic and industry-university collaboration</a:t>
            </a:r>
            <a:r>
              <a:rPr lang="en-IN" sz="1600" b="1" dirty="0">
                <a:solidFill>
                  <a:schemeClr val="tx1">
                    <a:lumMod val="65000"/>
                    <a:lumOff val="35000"/>
                  </a:schemeClr>
                </a:solidFill>
                <a:ea typeface="Calibri" panose="020F0502020204030204" pitchFamily="34" charset="0"/>
                <a:cs typeface="Times New Roman" panose="02020603050405020304" pitchFamily="18" charset="0"/>
              </a:rPr>
              <a:t> </a:t>
            </a:r>
            <a:r>
              <a:rPr lang="en-US" sz="1600" b="1" dirty="0">
                <a:solidFill>
                  <a:schemeClr val="tx1">
                    <a:lumMod val="65000"/>
                    <a:lumOff val="35000"/>
                  </a:schemeClr>
                </a:solidFill>
                <a:effectLst/>
                <a:ea typeface="Calibri" panose="020F0502020204030204" pitchFamily="34" charset="0"/>
                <a:cs typeface="Times New Roman" panose="02020603050405020304" pitchFamily="18" charset="0"/>
              </a:rPr>
              <a:t>between India and Japan, JAPAN DESK was established physically at IIT Hyderabad campus in Jan 2022 which will provide a one-stop service in academic and industry-university collaboration. It is aimed to operate independently even after the project is completed after six years.</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IN" sz="1600" b="1" dirty="0">
              <a:solidFill>
                <a:schemeClr val="tx1">
                  <a:lumMod val="65000"/>
                  <a:lumOff val="35000"/>
                </a:schemeClr>
              </a:solidFill>
            </a:endParaRPr>
          </a:p>
        </p:txBody>
      </p:sp>
    </p:spTree>
    <p:extLst>
      <p:ext uri="{BB962C8B-B14F-4D97-AF65-F5344CB8AC3E}">
        <p14:creationId xmlns:p14="http://schemas.microsoft.com/office/powerpoint/2010/main" val="1447856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768A10D-7EAE-3B11-BE94-5CAA2875CFEF}"/>
              </a:ext>
            </a:extLst>
          </p:cNvPr>
          <p:cNvSpPr>
            <a:spLocks noGrp="1"/>
          </p:cNvSpPr>
          <p:nvPr>
            <p:ph sz="half" idx="1"/>
          </p:nvPr>
        </p:nvSpPr>
        <p:spPr>
          <a:xfrm>
            <a:off x="397725" y="3631333"/>
            <a:ext cx="2409940" cy="2117503"/>
          </a:xfrm>
          <a:prstGeom prst="rect">
            <a:avLst/>
          </a:prstGeom>
        </p:spPr>
        <p:txBody>
          <a:bodyPr wrap="square">
            <a:spAutoFit/>
          </a:bodyPr>
          <a:lstStyle/>
          <a:p>
            <a:pPr>
              <a:spcBef>
                <a:spcPct val="20000"/>
              </a:spcBef>
              <a:buClr>
                <a:schemeClr val="tx1">
                  <a:lumMod val="75000"/>
                  <a:lumOff val="25000"/>
                </a:schemeClr>
              </a:buClr>
              <a:buSzPct val="70000"/>
              <a:buFont typeface="Arial" pitchFamily="34" charset="0"/>
              <a:buNone/>
            </a:pPr>
            <a:r>
              <a:rPr lang="en-IN" sz="1400" b="1" dirty="0" err="1">
                <a:solidFill>
                  <a:srgbClr val="E46C0A"/>
                </a:solidFill>
                <a:cs typeface="Segoe UI" pitchFamily="34" charset="0"/>
              </a:rPr>
              <a:t>Prof.</a:t>
            </a:r>
            <a:r>
              <a:rPr lang="en-IN" sz="1400" b="1" dirty="0">
                <a:solidFill>
                  <a:srgbClr val="E46C0A"/>
                </a:solidFill>
                <a:cs typeface="Segoe UI" pitchFamily="34" charset="0"/>
              </a:rPr>
              <a:t> </a:t>
            </a:r>
            <a:r>
              <a:rPr lang="en-IN" sz="1400" b="1" dirty="0" err="1">
                <a:solidFill>
                  <a:srgbClr val="E46C0A"/>
                </a:solidFill>
                <a:cs typeface="Segoe UI" pitchFamily="34" charset="0"/>
              </a:rPr>
              <a:t>Tarun</a:t>
            </a:r>
            <a:r>
              <a:rPr lang="en-IN" sz="1400" b="1" dirty="0">
                <a:solidFill>
                  <a:srgbClr val="E46C0A"/>
                </a:solidFill>
                <a:cs typeface="Segoe UI" pitchFamily="34" charset="0"/>
              </a:rPr>
              <a:t> </a:t>
            </a:r>
            <a:r>
              <a:rPr lang="en-IN" sz="1400" b="1" dirty="0" err="1">
                <a:solidFill>
                  <a:srgbClr val="E46C0A"/>
                </a:solidFill>
                <a:cs typeface="Segoe UI" pitchFamily="34" charset="0"/>
              </a:rPr>
              <a:t>Kanti</a:t>
            </a:r>
            <a:r>
              <a:rPr lang="en-IN" sz="1400" b="1" dirty="0">
                <a:solidFill>
                  <a:srgbClr val="E46C0A"/>
                </a:solidFill>
                <a:cs typeface="Segoe UI" pitchFamily="34" charset="0"/>
              </a:rPr>
              <a:t> Panda</a:t>
            </a:r>
          </a:p>
          <a:p>
            <a:pPr>
              <a:spcBef>
                <a:spcPct val="20000"/>
              </a:spcBef>
              <a:buClr>
                <a:schemeClr val="tx1">
                  <a:lumMod val="75000"/>
                  <a:lumOff val="25000"/>
                </a:schemeClr>
              </a:buClr>
              <a:buSzPct val="70000"/>
              <a:buFont typeface="Arial" pitchFamily="34" charset="0"/>
              <a:buNone/>
            </a:pPr>
            <a:r>
              <a:rPr lang="en-IN" sz="1400" dirty="0">
                <a:solidFill>
                  <a:schemeClr val="tx1">
                    <a:lumMod val="65000"/>
                    <a:lumOff val="35000"/>
                  </a:schemeClr>
                </a:solidFill>
                <a:cs typeface="Segoe UI" pitchFamily="34" charset="0"/>
              </a:rPr>
              <a:t>Dean International Relations</a:t>
            </a:r>
          </a:p>
          <a:p>
            <a:pPr>
              <a:spcBef>
                <a:spcPct val="20000"/>
              </a:spcBef>
              <a:buClr>
                <a:schemeClr val="tx1">
                  <a:lumMod val="75000"/>
                  <a:lumOff val="25000"/>
                </a:schemeClr>
              </a:buClr>
              <a:buSzPct val="70000"/>
              <a:buFont typeface="Arial" pitchFamily="34" charset="0"/>
              <a:buNone/>
            </a:pPr>
            <a:r>
              <a:rPr lang="en-IN" sz="1400" dirty="0">
                <a:cs typeface="Segoe UI" pitchFamily="34" charset="0"/>
              </a:rPr>
              <a:t>Professor, Department of</a:t>
            </a:r>
          </a:p>
          <a:p>
            <a:pPr>
              <a:spcBef>
                <a:spcPct val="20000"/>
              </a:spcBef>
              <a:buClr>
                <a:schemeClr val="tx1">
                  <a:lumMod val="75000"/>
                  <a:lumOff val="25000"/>
                </a:schemeClr>
              </a:buClr>
              <a:buSzPct val="70000"/>
              <a:buFont typeface="Arial" pitchFamily="34" charset="0"/>
              <a:buNone/>
            </a:pPr>
            <a:r>
              <a:rPr lang="en-IN" sz="1400" dirty="0">
                <a:cs typeface="Segoe UI" pitchFamily="34" charset="0"/>
              </a:rPr>
              <a:t>Chemistry</a:t>
            </a:r>
            <a:endParaRPr lang="en-IN" sz="1400" dirty="0">
              <a:solidFill>
                <a:schemeClr val="tx1">
                  <a:lumMod val="65000"/>
                  <a:lumOff val="35000"/>
                </a:schemeClr>
              </a:solidFill>
              <a:cs typeface="Segoe UI" pitchFamily="34" charset="0"/>
              <a:hlinkClick r:id="rId2"/>
            </a:endParaRPr>
          </a:p>
          <a:p>
            <a:pPr>
              <a:spcBef>
                <a:spcPct val="20000"/>
              </a:spcBef>
              <a:buClr>
                <a:schemeClr val="tx1">
                  <a:lumMod val="75000"/>
                  <a:lumOff val="25000"/>
                </a:schemeClr>
              </a:buClr>
              <a:buSzPct val="70000"/>
              <a:buFont typeface="Arial" pitchFamily="34" charset="0"/>
              <a:buNone/>
            </a:pPr>
            <a:r>
              <a:rPr lang="en-IN" sz="1400" dirty="0">
                <a:solidFill>
                  <a:schemeClr val="tx1">
                    <a:lumMod val="65000"/>
                    <a:lumOff val="35000"/>
                  </a:schemeClr>
                </a:solidFill>
                <a:cs typeface="Segoe UI" pitchFamily="34" charset="0"/>
                <a:hlinkClick r:id="rId3"/>
              </a:rPr>
              <a:t>Dean.ir@iith.ac.in</a:t>
            </a:r>
            <a:endParaRPr lang="en-IN" sz="1400" dirty="0">
              <a:solidFill>
                <a:schemeClr val="tx1">
                  <a:lumMod val="65000"/>
                  <a:lumOff val="35000"/>
                </a:schemeClr>
              </a:solidFill>
              <a:cs typeface="Segoe UI" pitchFamily="34" charset="0"/>
            </a:endParaRPr>
          </a:p>
          <a:p>
            <a:pPr>
              <a:spcBef>
                <a:spcPct val="20000"/>
              </a:spcBef>
              <a:buClr>
                <a:schemeClr val="tx1">
                  <a:lumMod val="75000"/>
                  <a:lumOff val="25000"/>
                </a:schemeClr>
              </a:buClr>
              <a:buSzPct val="70000"/>
              <a:buFont typeface="Arial" pitchFamily="34" charset="0"/>
              <a:buNone/>
            </a:pPr>
            <a:r>
              <a:rPr lang="en-IN" sz="1400" dirty="0">
                <a:cs typeface="Segoe UI" pitchFamily="34" charset="0"/>
                <a:hlinkClick r:id="rId4"/>
              </a:rPr>
              <a:t>Office.ir@iith.ac.in</a:t>
            </a:r>
            <a:r>
              <a:rPr lang="en-IN" sz="1400" dirty="0">
                <a:cs typeface="Segoe UI" pitchFamily="34" charset="0"/>
              </a:rPr>
              <a:t> </a:t>
            </a:r>
            <a:endParaRPr lang="en-IN" sz="1400" dirty="0">
              <a:solidFill>
                <a:schemeClr val="tx1">
                  <a:lumMod val="65000"/>
                  <a:lumOff val="35000"/>
                </a:schemeClr>
              </a:solidFill>
              <a:cs typeface="Segoe UI" pitchFamily="34" charset="0"/>
            </a:endParaRPr>
          </a:p>
          <a:p>
            <a:pPr>
              <a:spcBef>
                <a:spcPct val="20000"/>
              </a:spcBef>
              <a:buClr>
                <a:schemeClr val="tx1">
                  <a:lumMod val="75000"/>
                  <a:lumOff val="25000"/>
                </a:schemeClr>
              </a:buClr>
              <a:buSzPct val="70000"/>
              <a:buFont typeface="Arial" pitchFamily="34" charset="0"/>
              <a:buNone/>
            </a:pPr>
            <a:r>
              <a:rPr lang="en-IN" sz="1400" dirty="0">
                <a:cs typeface="Segoe UI" pitchFamily="34" charset="0"/>
                <a:hlinkClick r:id="rId5"/>
              </a:rPr>
              <a:t>tpanda@chy.iith.ac.in</a:t>
            </a:r>
            <a:r>
              <a:rPr lang="en-IN" sz="1400" dirty="0">
                <a:cs typeface="Segoe UI" pitchFamily="34" charset="0"/>
              </a:rPr>
              <a:t> </a:t>
            </a:r>
          </a:p>
          <a:p>
            <a:pPr>
              <a:spcBef>
                <a:spcPct val="20000"/>
              </a:spcBef>
              <a:buClr>
                <a:schemeClr val="tx1">
                  <a:lumMod val="75000"/>
                  <a:lumOff val="25000"/>
                </a:schemeClr>
              </a:buClr>
              <a:buSzPct val="70000"/>
              <a:buFont typeface="Arial" pitchFamily="34" charset="0"/>
              <a:buNone/>
            </a:pPr>
            <a:r>
              <a:rPr lang="en-IN" sz="1400" b="1" i="0" u="none" strike="noStrike" dirty="0">
                <a:effectLst/>
                <a:latin typeface="Frutiger"/>
              </a:rPr>
              <a:t>(040) 2301 - 6007</a:t>
            </a:r>
            <a:endParaRPr lang="en-IN" sz="1400" dirty="0">
              <a:solidFill>
                <a:schemeClr val="tx1">
                  <a:lumMod val="65000"/>
                  <a:lumOff val="35000"/>
                </a:schemeClr>
              </a:solidFill>
              <a:cs typeface="Segoe UI" pitchFamily="34" charset="0"/>
            </a:endParaRPr>
          </a:p>
        </p:txBody>
      </p:sp>
      <p:sp>
        <p:nvSpPr>
          <p:cNvPr id="11" name="TextBox 10">
            <a:extLst>
              <a:ext uri="{FF2B5EF4-FFF2-40B4-BE49-F238E27FC236}">
                <a16:creationId xmlns:a16="http://schemas.microsoft.com/office/drawing/2014/main" id="{EA259779-F62F-7FB6-95DC-B29F17C78326}"/>
              </a:ext>
            </a:extLst>
          </p:cNvPr>
          <p:cNvSpPr txBox="1"/>
          <p:nvPr/>
        </p:nvSpPr>
        <p:spPr>
          <a:xfrm>
            <a:off x="5912249" y="3780298"/>
            <a:ext cx="2535065" cy="1169551"/>
          </a:xfrm>
          <a:prstGeom prst="rect">
            <a:avLst/>
          </a:prstGeom>
          <a:noFill/>
        </p:spPr>
        <p:txBody>
          <a:bodyPr wrap="square" rtlCol="0">
            <a:spAutoFit/>
          </a:bodyPr>
          <a:lstStyle/>
          <a:p>
            <a:pPr algn="l"/>
            <a:r>
              <a:rPr lang="en-IN" sz="1400" b="1" i="0" u="none" strike="noStrike" dirty="0">
                <a:solidFill>
                  <a:schemeClr val="accent2"/>
                </a:solidFill>
                <a:effectLst/>
              </a:rPr>
              <a:t>Ms. A. Pranitha </a:t>
            </a:r>
          </a:p>
          <a:p>
            <a:pPr algn="l"/>
            <a:r>
              <a:rPr lang="en-IN" sz="1400" b="0" i="0" u="none" strike="noStrike" dirty="0">
                <a:solidFill>
                  <a:srgbClr val="222222"/>
                </a:solidFill>
                <a:effectLst/>
              </a:rPr>
              <a:t>Manager Outbound programs </a:t>
            </a:r>
            <a:r>
              <a:rPr lang="en-IN" sz="1400" b="0" i="0" u="none" strike="noStrike" dirty="0">
                <a:effectLst/>
              </a:rPr>
              <a:t>&amp; Japan desk</a:t>
            </a:r>
            <a:br>
              <a:rPr lang="en-IN" sz="1400" b="0" i="0" u="none" strike="noStrike" dirty="0">
                <a:solidFill>
                  <a:srgbClr val="500050"/>
                </a:solidFill>
                <a:effectLst/>
              </a:rPr>
            </a:br>
            <a:r>
              <a:rPr lang="en-IN" sz="1400" b="0" i="0" u="none" strike="noStrike" dirty="0">
                <a:solidFill>
                  <a:srgbClr val="1155CC"/>
                </a:solidFill>
                <a:effectLst/>
                <a:hlinkClick r:id="rId6"/>
              </a:rPr>
              <a:t>outbound.ir@iith.ac.in</a:t>
            </a:r>
            <a:endParaRPr lang="en-IN" sz="1400" b="0" i="0" u="none" strike="noStrike" dirty="0">
              <a:solidFill>
                <a:srgbClr val="222222"/>
              </a:solidFill>
              <a:effectLst/>
            </a:endParaRPr>
          </a:p>
          <a:p>
            <a:r>
              <a:rPr lang="en-US" sz="1400" dirty="0">
                <a:hlinkClick r:id="rId7"/>
              </a:rPr>
              <a:t>Japandesk.ir@iith.ac.in</a:t>
            </a:r>
            <a:r>
              <a:rPr lang="en-US" sz="1400" dirty="0"/>
              <a:t> </a:t>
            </a:r>
          </a:p>
        </p:txBody>
      </p:sp>
      <p:pic>
        <p:nvPicPr>
          <p:cNvPr id="15" name="Picture 2" descr="Tarun Kanti Panda">
            <a:extLst>
              <a:ext uri="{FF2B5EF4-FFF2-40B4-BE49-F238E27FC236}">
                <a16:creationId xmlns:a16="http://schemas.microsoft.com/office/drawing/2014/main" id="{41F49A79-30FA-AE6F-6CAF-EB63147650C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136" r="9644" b="21279"/>
          <a:stretch/>
        </p:blipFill>
        <p:spPr bwMode="auto">
          <a:xfrm>
            <a:off x="490781" y="1273412"/>
            <a:ext cx="2310475" cy="22959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509949B-4666-1E7F-2F31-E36BC6EFE29F}"/>
              </a:ext>
            </a:extLst>
          </p:cNvPr>
          <p:cNvPicPr>
            <a:picLocks noChangeAspect="1"/>
          </p:cNvPicPr>
          <p:nvPr/>
        </p:nvPicPr>
        <p:blipFill rotWithShape="1">
          <a:blip r:embed="rId9">
            <a:extLst>
              <a:ext uri="{28A0092B-C50C-407E-A947-70E740481C1C}">
                <a14:useLocalDpi xmlns:a14="http://schemas.microsoft.com/office/drawing/2010/main" val="0"/>
              </a:ext>
            </a:extLst>
          </a:blip>
          <a:srcRect b="24378"/>
          <a:stretch/>
        </p:blipFill>
        <p:spPr>
          <a:xfrm>
            <a:off x="8722517" y="1840922"/>
            <a:ext cx="1756797" cy="1713536"/>
          </a:xfrm>
          <a:prstGeom prst="rect">
            <a:avLst/>
          </a:prstGeom>
        </p:spPr>
      </p:pic>
      <p:pic>
        <p:nvPicPr>
          <p:cNvPr id="19" name="Picture 18">
            <a:extLst>
              <a:ext uri="{FF2B5EF4-FFF2-40B4-BE49-F238E27FC236}">
                <a16:creationId xmlns:a16="http://schemas.microsoft.com/office/drawing/2014/main" id="{CC5AA325-1AA0-0D93-0573-9FE0DD5C6E6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b="25144"/>
          <a:stretch/>
        </p:blipFill>
        <p:spPr>
          <a:xfrm>
            <a:off x="5961050" y="1840922"/>
            <a:ext cx="1949611" cy="1663645"/>
          </a:xfrm>
          <a:prstGeom prst="rect">
            <a:avLst/>
          </a:prstGeom>
        </p:spPr>
      </p:pic>
      <p:pic>
        <p:nvPicPr>
          <p:cNvPr id="21" name="Picture 20">
            <a:extLst>
              <a:ext uri="{FF2B5EF4-FFF2-40B4-BE49-F238E27FC236}">
                <a16:creationId xmlns:a16="http://schemas.microsoft.com/office/drawing/2014/main" id="{1436243A-21A1-6E75-6DFE-CD0BBF9D978F}"/>
              </a:ext>
            </a:extLst>
          </p:cNvPr>
          <p:cNvPicPr>
            <a:picLocks noChangeAspect="1"/>
          </p:cNvPicPr>
          <p:nvPr/>
        </p:nvPicPr>
        <p:blipFill rotWithShape="1">
          <a:blip r:embed="rId11">
            <a:extLst>
              <a:ext uri="{28A0092B-C50C-407E-A947-70E740481C1C}">
                <a14:useLocalDpi xmlns:a14="http://schemas.microsoft.com/office/drawing/2010/main" val="0"/>
              </a:ext>
            </a:extLst>
          </a:blip>
          <a:srcRect b="30987"/>
          <a:stretch/>
        </p:blipFill>
        <p:spPr>
          <a:xfrm>
            <a:off x="3239147" y="5131397"/>
            <a:ext cx="1882537" cy="1720775"/>
          </a:xfrm>
          <a:prstGeom prst="rect">
            <a:avLst/>
          </a:prstGeom>
        </p:spPr>
      </p:pic>
      <p:pic>
        <p:nvPicPr>
          <p:cNvPr id="23" name="Picture 22">
            <a:extLst>
              <a:ext uri="{FF2B5EF4-FFF2-40B4-BE49-F238E27FC236}">
                <a16:creationId xmlns:a16="http://schemas.microsoft.com/office/drawing/2014/main" id="{BFA877A4-CC00-1066-2478-81806424ECB8}"/>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21885" t="-1462" r="7491" b="-1"/>
          <a:stretch/>
        </p:blipFill>
        <p:spPr>
          <a:xfrm rot="16200000">
            <a:off x="3323649" y="1876796"/>
            <a:ext cx="1713535" cy="1641785"/>
          </a:xfrm>
          <a:prstGeom prst="rect">
            <a:avLst/>
          </a:prstGeom>
        </p:spPr>
      </p:pic>
      <p:sp>
        <p:nvSpPr>
          <p:cNvPr id="28" name="TextBox 27">
            <a:extLst>
              <a:ext uri="{FF2B5EF4-FFF2-40B4-BE49-F238E27FC236}">
                <a16:creationId xmlns:a16="http://schemas.microsoft.com/office/drawing/2014/main" id="{AABB1B99-2B33-79BD-18F3-829E982AF0E9}"/>
              </a:ext>
            </a:extLst>
          </p:cNvPr>
          <p:cNvSpPr txBox="1"/>
          <p:nvPr/>
        </p:nvSpPr>
        <p:spPr>
          <a:xfrm>
            <a:off x="8722517" y="3739147"/>
            <a:ext cx="2409940" cy="1384995"/>
          </a:xfrm>
          <a:prstGeom prst="rect">
            <a:avLst/>
          </a:prstGeom>
          <a:noFill/>
        </p:spPr>
        <p:txBody>
          <a:bodyPr wrap="square" rtlCol="0">
            <a:spAutoFit/>
          </a:bodyPr>
          <a:lstStyle/>
          <a:p>
            <a:pPr algn="l"/>
            <a:r>
              <a:rPr lang="en-IN" sz="1400" b="1" i="0" u="none" strike="noStrike" dirty="0">
                <a:solidFill>
                  <a:schemeClr val="accent2"/>
                </a:solidFill>
                <a:effectLst/>
              </a:rPr>
              <a:t>Mr. </a:t>
            </a:r>
            <a:r>
              <a:rPr lang="en-IN" sz="1400" b="1" i="0" u="none" strike="noStrike" dirty="0" err="1">
                <a:solidFill>
                  <a:schemeClr val="accent2"/>
                </a:solidFill>
                <a:effectLst/>
              </a:rPr>
              <a:t>Azmath</a:t>
            </a:r>
            <a:r>
              <a:rPr lang="en-IN" sz="1400" b="1" i="0" u="none" strike="noStrike" dirty="0">
                <a:solidFill>
                  <a:schemeClr val="accent2"/>
                </a:solidFill>
                <a:effectLst/>
              </a:rPr>
              <a:t> Ali</a:t>
            </a:r>
          </a:p>
          <a:p>
            <a:pPr algn="l"/>
            <a:r>
              <a:rPr lang="en-IN" sz="1400" b="0" i="0" u="none" strike="noStrike" dirty="0">
                <a:solidFill>
                  <a:srgbClr val="222222"/>
                </a:solidFill>
                <a:effectLst/>
              </a:rPr>
              <a:t>Manger Inbound programs</a:t>
            </a:r>
          </a:p>
          <a:p>
            <a:pPr algn="l"/>
            <a:r>
              <a:rPr lang="en-IN" sz="1400" b="0" i="0" u="none" strike="noStrike" dirty="0">
                <a:solidFill>
                  <a:srgbClr val="222222"/>
                </a:solidFill>
                <a:effectLst/>
              </a:rPr>
              <a:t>&amp; International Admissions</a:t>
            </a:r>
            <a:br>
              <a:rPr lang="en-IN" sz="1400" b="0" i="0" u="none" strike="noStrike" dirty="0">
                <a:solidFill>
                  <a:srgbClr val="500050"/>
                </a:solidFill>
                <a:effectLst/>
              </a:rPr>
            </a:br>
            <a:r>
              <a:rPr lang="en-IN" sz="1400" b="0" i="0" u="none" strike="noStrike" dirty="0">
                <a:solidFill>
                  <a:srgbClr val="222222"/>
                </a:solidFill>
                <a:effectLst/>
              </a:rPr>
              <a:t> </a:t>
            </a:r>
            <a:r>
              <a:rPr lang="en-IN" sz="1400" b="0" i="0" u="none" strike="noStrike" dirty="0">
                <a:solidFill>
                  <a:srgbClr val="1155CC"/>
                </a:solidFill>
                <a:effectLst/>
                <a:hlinkClick r:id="rId13"/>
              </a:rPr>
              <a:t>inbound.ir@iith.ac.in</a:t>
            </a:r>
            <a:endParaRPr lang="en-IN" sz="1400" b="0" i="0" u="none" strike="noStrike" dirty="0">
              <a:solidFill>
                <a:srgbClr val="1155CC"/>
              </a:solidFill>
              <a:effectLst/>
            </a:endParaRPr>
          </a:p>
          <a:p>
            <a:pPr algn="l"/>
            <a:r>
              <a:rPr lang="en-IN" sz="1400" dirty="0" err="1">
                <a:solidFill>
                  <a:srgbClr val="1155CC"/>
                </a:solidFill>
              </a:rPr>
              <a:t>ia.ir@iith.ac.in</a:t>
            </a:r>
            <a:endParaRPr lang="en-IN" sz="1400" b="0" i="0" u="none" strike="noStrike" dirty="0">
              <a:solidFill>
                <a:srgbClr val="222222"/>
              </a:solidFill>
              <a:effectLst/>
            </a:endParaRPr>
          </a:p>
          <a:p>
            <a:endParaRPr lang="en-US" sz="1400" dirty="0"/>
          </a:p>
        </p:txBody>
      </p:sp>
      <p:sp>
        <p:nvSpPr>
          <p:cNvPr id="29" name="TextBox 28">
            <a:extLst>
              <a:ext uri="{FF2B5EF4-FFF2-40B4-BE49-F238E27FC236}">
                <a16:creationId xmlns:a16="http://schemas.microsoft.com/office/drawing/2014/main" id="{18691718-0890-CB6A-2AD6-0809CEA87CB1}"/>
              </a:ext>
            </a:extLst>
          </p:cNvPr>
          <p:cNvSpPr txBox="1"/>
          <p:nvPr/>
        </p:nvSpPr>
        <p:spPr>
          <a:xfrm>
            <a:off x="5626728" y="5748836"/>
            <a:ext cx="1531826" cy="954107"/>
          </a:xfrm>
          <a:prstGeom prst="rect">
            <a:avLst/>
          </a:prstGeom>
          <a:noFill/>
        </p:spPr>
        <p:txBody>
          <a:bodyPr wrap="square" rtlCol="0">
            <a:spAutoFit/>
          </a:bodyPr>
          <a:lstStyle/>
          <a:p>
            <a:pPr algn="l"/>
            <a:r>
              <a:rPr lang="en-IN" sz="1400" b="1" i="0" u="none" strike="noStrike" dirty="0">
                <a:solidFill>
                  <a:schemeClr val="accent2"/>
                </a:solidFill>
                <a:effectLst/>
              </a:rPr>
              <a:t>Mr. </a:t>
            </a:r>
            <a:r>
              <a:rPr lang="en-IN" sz="1400" b="1" i="0" u="none" strike="noStrike" dirty="0" err="1">
                <a:solidFill>
                  <a:schemeClr val="accent2"/>
                </a:solidFill>
                <a:effectLst/>
              </a:rPr>
              <a:t>Reegan</a:t>
            </a:r>
            <a:endParaRPr lang="en-IN" sz="1400" b="1" i="0" u="none" strike="noStrike" dirty="0">
              <a:solidFill>
                <a:schemeClr val="accent2"/>
              </a:solidFill>
              <a:effectLst/>
            </a:endParaRPr>
          </a:p>
          <a:p>
            <a:pPr algn="l"/>
            <a:r>
              <a:rPr lang="en-IN" sz="1400" b="0" i="0" u="none" strike="noStrike" dirty="0">
                <a:solidFill>
                  <a:srgbClr val="222222"/>
                </a:solidFill>
                <a:effectLst/>
              </a:rPr>
              <a:t>Office Assistant</a:t>
            </a:r>
          </a:p>
          <a:p>
            <a:pPr algn="l"/>
            <a:br>
              <a:rPr lang="en-IN" sz="1400" b="0" i="0" u="none" strike="noStrike" dirty="0">
                <a:solidFill>
                  <a:srgbClr val="500050"/>
                </a:solidFill>
                <a:effectLst/>
              </a:rPr>
            </a:br>
            <a:endParaRPr lang="en-US" sz="1400" dirty="0"/>
          </a:p>
        </p:txBody>
      </p:sp>
      <p:sp>
        <p:nvSpPr>
          <p:cNvPr id="30" name="Content Placeholder 7">
            <a:extLst>
              <a:ext uri="{FF2B5EF4-FFF2-40B4-BE49-F238E27FC236}">
                <a16:creationId xmlns:a16="http://schemas.microsoft.com/office/drawing/2014/main" id="{B09E5855-F3BD-5148-1D81-45A11A80839C}"/>
              </a:ext>
            </a:extLst>
          </p:cNvPr>
          <p:cNvSpPr txBox="1">
            <a:spLocks/>
          </p:cNvSpPr>
          <p:nvPr/>
        </p:nvSpPr>
        <p:spPr>
          <a:xfrm>
            <a:off x="3387629" y="3694120"/>
            <a:ext cx="1531826" cy="1341906"/>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buClr>
                <a:schemeClr val="tx1">
                  <a:lumMod val="75000"/>
                  <a:lumOff val="25000"/>
                </a:schemeClr>
              </a:buClr>
              <a:buSzPct val="70000"/>
              <a:buFont typeface="Arial" pitchFamily="34" charset="0"/>
              <a:buNone/>
            </a:pPr>
            <a:r>
              <a:rPr lang="en-IN" sz="1400" b="1" dirty="0">
                <a:solidFill>
                  <a:srgbClr val="E46C0A"/>
                </a:solidFill>
                <a:cs typeface="Segoe UI" pitchFamily="34" charset="0"/>
              </a:rPr>
              <a:t>Ms. Kavitha G R</a:t>
            </a:r>
          </a:p>
          <a:p>
            <a:pPr>
              <a:spcBef>
                <a:spcPct val="20000"/>
              </a:spcBef>
              <a:buClr>
                <a:schemeClr val="tx1">
                  <a:lumMod val="75000"/>
                  <a:lumOff val="25000"/>
                </a:schemeClr>
              </a:buClr>
              <a:buSzPct val="70000"/>
              <a:buFont typeface="Arial" pitchFamily="34" charset="0"/>
              <a:buNone/>
            </a:pPr>
            <a:r>
              <a:rPr lang="en-IN" sz="1400" dirty="0">
                <a:cs typeface="Segoe UI" pitchFamily="34" charset="0"/>
              </a:rPr>
              <a:t>Lead International</a:t>
            </a:r>
          </a:p>
          <a:p>
            <a:pPr>
              <a:spcBef>
                <a:spcPct val="20000"/>
              </a:spcBef>
              <a:buClr>
                <a:schemeClr val="tx1">
                  <a:lumMod val="75000"/>
                  <a:lumOff val="25000"/>
                </a:schemeClr>
              </a:buClr>
              <a:buSzPct val="70000"/>
              <a:buFont typeface="Arial" pitchFamily="34" charset="0"/>
              <a:buNone/>
            </a:pPr>
            <a:r>
              <a:rPr lang="en-IN" sz="1400" dirty="0">
                <a:cs typeface="Segoe UI" pitchFamily="34" charset="0"/>
              </a:rPr>
              <a:t>Collaborations</a:t>
            </a:r>
          </a:p>
          <a:p>
            <a:pPr>
              <a:spcBef>
                <a:spcPct val="20000"/>
              </a:spcBef>
              <a:buClr>
                <a:schemeClr val="tx1">
                  <a:lumMod val="75000"/>
                  <a:lumOff val="25000"/>
                </a:schemeClr>
              </a:buClr>
              <a:buSzPct val="70000"/>
              <a:buFont typeface="Arial" pitchFamily="34" charset="0"/>
              <a:buNone/>
            </a:pPr>
            <a:r>
              <a:rPr lang="en-IN" sz="1400" dirty="0">
                <a:cs typeface="Segoe UI" pitchFamily="34" charset="0"/>
                <a:hlinkClick r:id="rId14"/>
              </a:rPr>
              <a:t>Ic.ir@iith.ac.in</a:t>
            </a:r>
            <a:r>
              <a:rPr lang="en-IN" sz="1400" dirty="0">
                <a:cs typeface="Segoe UI" pitchFamily="34" charset="0"/>
              </a:rPr>
              <a:t> </a:t>
            </a:r>
          </a:p>
          <a:p>
            <a:pPr marL="0" indent="0">
              <a:spcBef>
                <a:spcPct val="20000"/>
              </a:spcBef>
              <a:buClr>
                <a:schemeClr val="tx1">
                  <a:lumMod val="75000"/>
                  <a:lumOff val="25000"/>
                </a:schemeClr>
              </a:buClr>
              <a:buSzPct val="70000"/>
              <a:buNone/>
            </a:pPr>
            <a:r>
              <a:rPr lang="en-IN" sz="1400" dirty="0">
                <a:cs typeface="Segoe UI" pitchFamily="34" charset="0"/>
              </a:rPr>
              <a:t>+91 9444536574</a:t>
            </a:r>
          </a:p>
        </p:txBody>
      </p:sp>
      <p:sp>
        <p:nvSpPr>
          <p:cNvPr id="4" name="Title 3">
            <a:extLst>
              <a:ext uri="{FF2B5EF4-FFF2-40B4-BE49-F238E27FC236}">
                <a16:creationId xmlns:a16="http://schemas.microsoft.com/office/drawing/2014/main" id="{E77F2023-F033-A080-2613-BAAA7CBA26E8}"/>
              </a:ext>
            </a:extLst>
          </p:cNvPr>
          <p:cNvSpPr>
            <a:spLocks noGrp="1"/>
          </p:cNvSpPr>
          <p:nvPr>
            <p:ph type="title"/>
          </p:nvPr>
        </p:nvSpPr>
        <p:spPr>
          <a:xfrm>
            <a:off x="397725" y="244845"/>
            <a:ext cx="2708895" cy="1175472"/>
          </a:xfrm>
        </p:spPr>
        <p:txBody>
          <a:bodyPr/>
          <a:lstStyle/>
          <a:p>
            <a:r>
              <a:rPr lang="en-IN" dirty="0"/>
              <a:t>CONTACTS</a:t>
            </a:r>
          </a:p>
        </p:txBody>
      </p:sp>
    </p:spTree>
    <p:extLst>
      <p:ext uri="{BB962C8B-B14F-4D97-AF65-F5344CB8AC3E}">
        <p14:creationId xmlns:p14="http://schemas.microsoft.com/office/powerpoint/2010/main" val="1645923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5EBBE-9944-68FB-877A-7471734A1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314" y="0"/>
            <a:ext cx="1051562" cy="6858000"/>
          </a:xfrm>
          <a:prstGeom prst="rect">
            <a:avLst/>
          </a:prstGeom>
        </p:spPr>
      </p:pic>
      <p:pic>
        <p:nvPicPr>
          <p:cNvPr id="14" name="Picture 13">
            <a:extLst>
              <a:ext uri="{FF2B5EF4-FFF2-40B4-BE49-F238E27FC236}">
                <a16:creationId xmlns:a16="http://schemas.microsoft.com/office/drawing/2014/main" id="{5C26D415-F20E-1D35-7FB3-18620C89776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0" y="1998133"/>
            <a:ext cx="10799706" cy="4859867"/>
          </a:xfrm>
          <a:prstGeom prst="rect">
            <a:avLst/>
          </a:prstGeom>
        </p:spPr>
      </p:pic>
      <p:sp>
        <p:nvSpPr>
          <p:cNvPr id="2" name="TextBox 1">
            <a:extLst>
              <a:ext uri="{FF2B5EF4-FFF2-40B4-BE49-F238E27FC236}">
                <a16:creationId xmlns:a16="http://schemas.microsoft.com/office/drawing/2014/main" id="{7C19A9D0-95C2-9C71-E0ED-8A0293FD5588}"/>
              </a:ext>
            </a:extLst>
          </p:cNvPr>
          <p:cNvSpPr txBox="1"/>
          <p:nvPr/>
        </p:nvSpPr>
        <p:spPr>
          <a:xfrm>
            <a:off x="0" y="629245"/>
            <a:ext cx="10799706" cy="1077218"/>
          </a:xfrm>
          <a:prstGeom prst="rect">
            <a:avLst/>
          </a:prstGeom>
          <a:noFill/>
        </p:spPr>
        <p:txBody>
          <a:bodyPr wrap="square" rtlCol="0">
            <a:spAutoFit/>
          </a:bodyPr>
          <a:lstStyle/>
          <a:p>
            <a:pPr algn="ctr"/>
            <a:r>
              <a:rPr lang="en-US" sz="3200" b="1" dirty="0">
                <a:solidFill>
                  <a:schemeClr val="accent2"/>
                </a:solidFill>
              </a:rPr>
              <a:t>OFFICE OF INTERNATIONAL RELATIONS</a:t>
            </a:r>
          </a:p>
          <a:p>
            <a:pPr algn="ctr"/>
            <a:r>
              <a:rPr lang="en-US" sz="3200" b="1" dirty="0">
                <a:solidFill>
                  <a:schemeClr val="accent2"/>
                </a:solidFill>
              </a:rPr>
              <a:t>IIT HYDERABAD</a:t>
            </a:r>
          </a:p>
        </p:txBody>
      </p:sp>
    </p:spTree>
    <p:extLst>
      <p:ext uri="{BB962C8B-B14F-4D97-AF65-F5344CB8AC3E}">
        <p14:creationId xmlns:p14="http://schemas.microsoft.com/office/powerpoint/2010/main" val="274013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9FE0FF-7889-70E5-81F3-3E35CD0E2A45}"/>
              </a:ext>
            </a:extLst>
          </p:cNvPr>
          <p:cNvSpPr/>
          <p:nvPr/>
        </p:nvSpPr>
        <p:spPr>
          <a:xfrm flipH="1">
            <a:off x="7264401" y="1337732"/>
            <a:ext cx="3877732" cy="552026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Content Placeholder 4">
            <a:extLst>
              <a:ext uri="{FF2B5EF4-FFF2-40B4-BE49-F238E27FC236}">
                <a16:creationId xmlns:a16="http://schemas.microsoft.com/office/drawing/2014/main" id="{32272FBE-75FF-288C-804B-86B6F5B8FFD1}"/>
              </a:ext>
            </a:extLst>
          </p:cNvPr>
          <p:cNvSpPr>
            <a:spLocks noGrp="1"/>
          </p:cNvSpPr>
          <p:nvPr>
            <p:ph sz="half" idx="1"/>
          </p:nvPr>
        </p:nvSpPr>
        <p:spPr>
          <a:xfrm>
            <a:off x="3676476" y="1976106"/>
            <a:ext cx="3511724" cy="3880908"/>
          </a:xfrm>
        </p:spPr>
        <p:txBody>
          <a:bodyPr>
            <a:normAutofit/>
          </a:bodyPr>
          <a:lstStyle/>
          <a:p>
            <a:pPr marL="0" indent="0">
              <a:lnSpc>
                <a:spcPct val="150000"/>
              </a:lnSpc>
              <a:buNone/>
            </a:pPr>
            <a:r>
              <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IITH will be the cradle for inventors and innovations. It will advance knowledge and scholarship to students in science, technology and liberal arts, and equip them to handle the challenges of the nation and the world in 21</a:t>
            </a:r>
            <a:r>
              <a:rPr lang="en-US" sz="2000" baseline="30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st</a:t>
            </a:r>
            <a:r>
              <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 century</a:t>
            </a:r>
            <a:endParaRPr lang="en-IN"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50000"/>
              </a:lnSpc>
              <a:buNone/>
            </a:pPr>
            <a:endParaRPr lang="en-IN" sz="2000" dirty="0">
              <a:solidFill>
                <a:schemeClr val="tx1">
                  <a:lumMod val="65000"/>
                  <a:lumOff val="35000"/>
                </a:schemeClr>
              </a:solidFill>
            </a:endParaRPr>
          </a:p>
        </p:txBody>
      </p:sp>
      <p:sp>
        <p:nvSpPr>
          <p:cNvPr id="6" name="TextBox 5">
            <a:extLst>
              <a:ext uri="{FF2B5EF4-FFF2-40B4-BE49-F238E27FC236}">
                <a16:creationId xmlns:a16="http://schemas.microsoft.com/office/drawing/2014/main" id="{A1722930-5AD5-3563-D0E2-D98DFC57F743}"/>
              </a:ext>
            </a:extLst>
          </p:cNvPr>
          <p:cNvSpPr txBox="1"/>
          <p:nvPr/>
        </p:nvSpPr>
        <p:spPr>
          <a:xfrm>
            <a:off x="3676476" y="1388532"/>
            <a:ext cx="3062991" cy="587574"/>
          </a:xfrm>
          <a:prstGeom prst="rect">
            <a:avLst/>
          </a:prstGeom>
          <a:noFill/>
        </p:spPr>
        <p:txBody>
          <a:bodyPr wrap="square" rtlCol="0">
            <a:spAutoFit/>
          </a:bodyPr>
          <a:lstStyle/>
          <a:p>
            <a:r>
              <a:rPr lang="en-IN" sz="3600" b="1" dirty="0">
                <a:solidFill>
                  <a:schemeClr val="accent2"/>
                </a:solidFill>
              </a:rPr>
              <a:t>VISION</a:t>
            </a:r>
          </a:p>
        </p:txBody>
      </p:sp>
      <p:sp>
        <p:nvSpPr>
          <p:cNvPr id="7" name="TextBox 6">
            <a:extLst>
              <a:ext uri="{FF2B5EF4-FFF2-40B4-BE49-F238E27FC236}">
                <a16:creationId xmlns:a16="http://schemas.microsoft.com/office/drawing/2014/main" id="{85EEAE51-5980-5A27-E01D-3D7F204FADEC}"/>
              </a:ext>
            </a:extLst>
          </p:cNvPr>
          <p:cNvSpPr txBox="1"/>
          <p:nvPr/>
        </p:nvSpPr>
        <p:spPr>
          <a:xfrm>
            <a:off x="7520343" y="1388532"/>
            <a:ext cx="3062991" cy="587574"/>
          </a:xfrm>
          <a:prstGeom prst="rect">
            <a:avLst/>
          </a:prstGeom>
          <a:noFill/>
        </p:spPr>
        <p:txBody>
          <a:bodyPr wrap="square" rtlCol="0">
            <a:spAutoFit/>
          </a:bodyPr>
          <a:lstStyle/>
          <a:p>
            <a:r>
              <a:rPr lang="en-IN" sz="3600" b="1" dirty="0">
                <a:solidFill>
                  <a:schemeClr val="accent2"/>
                </a:solidFill>
              </a:rPr>
              <a:t>MISSION</a:t>
            </a:r>
          </a:p>
        </p:txBody>
      </p:sp>
      <p:sp>
        <p:nvSpPr>
          <p:cNvPr id="8" name="Content Placeholder 4">
            <a:extLst>
              <a:ext uri="{FF2B5EF4-FFF2-40B4-BE49-F238E27FC236}">
                <a16:creationId xmlns:a16="http://schemas.microsoft.com/office/drawing/2014/main" id="{356D5EF6-1786-90B3-151A-9CB7B68B93D4}"/>
              </a:ext>
            </a:extLst>
          </p:cNvPr>
          <p:cNvSpPr txBox="1">
            <a:spLocks/>
          </p:cNvSpPr>
          <p:nvPr/>
        </p:nvSpPr>
        <p:spPr>
          <a:xfrm>
            <a:off x="7520343" y="1976106"/>
            <a:ext cx="3511724" cy="36946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To be recognized as </a:t>
            </a:r>
            <a:r>
              <a:rPr lang="en-US" sz="2000" dirty="0" err="1">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ideators</a:t>
            </a:r>
            <a:r>
              <a:rPr lang="en-US" sz="20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rPr>
              <a:t> and leaders in higher education and research, and to develop human power with creativity, technology and passion for the betterment of India and humankind</a:t>
            </a:r>
            <a:endParaRPr lang="en-IN" sz="20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AE5366E-3877-6D5C-7977-A06C7EFBBF9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0247" b="6671"/>
          <a:stretch/>
        </p:blipFill>
        <p:spPr>
          <a:xfrm rot="5400000">
            <a:off x="-934597" y="2323127"/>
            <a:ext cx="5469466" cy="3600277"/>
          </a:xfrm>
          <a:prstGeom prst="rect">
            <a:avLst/>
          </a:prstGeom>
        </p:spPr>
      </p:pic>
      <p:sp>
        <p:nvSpPr>
          <p:cNvPr id="2" name="TextBox 1">
            <a:extLst>
              <a:ext uri="{FF2B5EF4-FFF2-40B4-BE49-F238E27FC236}">
                <a16:creationId xmlns:a16="http://schemas.microsoft.com/office/drawing/2014/main" id="{24FC51C4-35A1-2DDD-17E5-2003EF3B782C}"/>
              </a:ext>
            </a:extLst>
          </p:cNvPr>
          <p:cNvSpPr txBox="1"/>
          <p:nvPr/>
        </p:nvSpPr>
        <p:spPr>
          <a:xfrm>
            <a:off x="-1" y="481335"/>
            <a:ext cx="11142133" cy="830997"/>
          </a:xfrm>
          <a:prstGeom prst="rect">
            <a:avLst/>
          </a:prstGeom>
          <a:noFill/>
        </p:spPr>
        <p:txBody>
          <a:bodyPr wrap="square" rtlCol="0">
            <a:spAutoFit/>
          </a:bodyPr>
          <a:lstStyle/>
          <a:p>
            <a:pPr algn="ctr"/>
            <a:r>
              <a:rPr lang="en-US" sz="2400" b="1" kern="1200" spc="30" dirty="0">
                <a:solidFill>
                  <a:schemeClr val="accent2"/>
                </a:solidFill>
                <a:effectLst/>
                <a:ea typeface="Calibri" panose="020F0502020204030204" pitchFamily="34" charset="0"/>
                <a:cs typeface="Times New Roman" panose="02020603050405020304" pitchFamily="18" charset="0"/>
              </a:rPr>
              <a:t>IITH, A Dream Destination for Students, Academicians, Researchers &amp; Industries </a:t>
            </a:r>
            <a:endParaRPr lang="en-US" sz="2400" b="1" dirty="0">
              <a:solidFill>
                <a:schemeClr val="accent2"/>
              </a:solidFill>
              <a:effectLst/>
            </a:endParaRPr>
          </a:p>
          <a:p>
            <a:pPr algn="ctr"/>
            <a:endParaRPr lang="en-US" sz="2400" b="1" dirty="0">
              <a:solidFill>
                <a:schemeClr val="accent2"/>
              </a:solidFill>
            </a:endParaRPr>
          </a:p>
        </p:txBody>
      </p:sp>
    </p:spTree>
    <p:extLst>
      <p:ext uri="{BB962C8B-B14F-4D97-AF65-F5344CB8AC3E}">
        <p14:creationId xmlns:p14="http://schemas.microsoft.com/office/powerpoint/2010/main" val="41159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B58151-B818-2F10-7815-7F6B9879EBC1}"/>
              </a:ext>
            </a:extLst>
          </p:cNvPr>
          <p:cNvSpPr/>
          <p:nvPr/>
        </p:nvSpPr>
        <p:spPr>
          <a:xfrm>
            <a:off x="5393268" y="1137405"/>
            <a:ext cx="5484456" cy="572059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634C0DBF-8DD3-1D77-5BD9-23B49A77B985}"/>
              </a:ext>
            </a:extLst>
          </p:cNvPr>
          <p:cNvSpPr>
            <a:spLocks noGrp="1"/>
          </p:cNvSpPr>
          <p:nvPr>
            <p:ph sz="half" idx="1"/>
          </p:nvPr>
        </p:nvSpPr>
        <p:spPr>
          <a:xfrm>
            <a:off x="374709" y="1137405"/>
            <a:ext cx="4764792" cy="5573110"/>
          </a:xfrm>
        </p:spPr>
        <p:txBody>
          <a:bodyPr>
            <a:normAutofit/>
          </a:bodyPr>
          <a:lstStyle/>
          <a:p>
            <a:pPr lvl="1">
              <a:tabLst>
                <a:tab pos="914400" algn="l"/>
              </a:tabLst>
            </a:pPr>
            <a:r>
              <a:rPr lang="en-US" sz="1600" dirty="0">
                <a:ea typeface="Calibri" panose="020F0502020204030204" pitchFamily="34" charset="0"/>
                <a:cs typeface="Times New Roman" panose="02020603050405020304" pitchFamily="18" charset="0"/>
              </a:rPr>
              <a:t>Indian</a:t>
            </a:r>
            <a:r>
              <a:rPr lang="en-IN" sz="1600" b="0" i="0" u="none" strike="noStrike" dirty="0">
                <a:effectLst/>
              </a:rPr>
              <a:t> Institute of Technology Hyderabad (IITH) is a 2</a:t>
            </a:r>
            <a:r>
              <a:rPr lang="en-IN" sz="1600" b="0" i="0" u="none" strike="noStrike" baseline="30000" dirty="0">
                <a:effectLst/>
              </a:rPr>
              <a:t>nd</a:t>
            </a:r>
            <a:r>
              <a:rPr lang="en-IN" sz="1600" b="0" i="0" u="none" strike="noStrike" dirty="0">
                <a:effectLst/>
              </a:rPr>
              <a:t> generation premier institute of science and technology established in 2008. </a:t>
            </a:r>
          </a:p>
          <a:p>
            <a:pPr lvl="1">
              <a:tabLst>
                <a:tab pos="914400" algn="l"/>
              </a:tabLst>
            </a:pPr>
            <a:r>
              <a:rPr lang="en-IN" sz="1600" b="0" i="0" u="none" strike="noStrike" dirty="0">
                <a:effectLst/>
              </a:rPr>
              <a:t>IITH has been consistently ranked in the </a:t>
            </a:r>
            <a:r>
              <a:rPr lang="en-IN" sz="1600" b="0" i="0" u="none" strike="noStrike" dirty="0">
                <a:effectLst/>
                <a:hlinkClick r:id="rId2">
                  <a:extLst>
                    <a:ext uri="{A12FA001-AC4F-418D-AE19-62706E023703}">
                      <ahyp:hlinkClr xmlns:ahyp="http://schemas.microsoft.com/office/drawing/2018/hyperlinkcolor" val="tx"/>
                    </a:ext>
                  </a:extLst>
                </a:hlinkClick>
              </a:rPr>
              <a:t>top 10 institutes</a:t>
            </a:r>
            <a:r>
              <a:rPr lang="en-IN" sz="1600" b="0" i="0" u="none" strike="noStrike" dirty="0">
                <a:effectLst/>
              </a:rPr>
              <a:t> in India for Engineering </a:t>
            </a:r>
            <a:r>
              <a:rPr lang="en-IN" sz="1600" b="0" i="0" u="none" strike="noStrike" dirty="0">
                <a:effectLst/>
                <a:hlinkClick r:id="rId3">
                  <a:extLst>
                    <a:ext uri="{A12FA001-AC4F-418D-AE19-62706E023703}">
                      <ahyp:hlinkClr xmlns:ahyp="http://schemas.microsoft.com/office/drawing/2018/hyperlinkcolor" val="tx"/>
                    </a:ext>
                  </a:extLst>
                </a:hlinkClick>
              </a:rPr>
              <a:t>according to NIRF</a:t>
            </a:r>
            <a:r>
              <a:rPr lang="en-IN" sz="1600" b="0" i="0" u="none" strike="noStrike" dirty="0">
                <a:effectLst/>
              </a:rPr>
              <a:t> making it one of the most coveted schools for science and technology in the country.</a:t>
            </a:r>
          </a:p>
          <a:p>
            <a:pPr lvl="1">
              <a:tabLst>
                <a:tab pos="914400" algn="l"/>
              </a:tabLst>
            </a:pPr>
            <a:r>
              <a:rPr lang="en-IN" sz="1600" b="0" i="0" u="none" strike="noStrike" dirty="0">
                <a:effectLst/>
              </a:rPr>
              <a:t>IITH creates a unique holistic ecosystem for education that offers interactive learning, a very flexible academic structure, cutting-edge research, strong industry collaboration, and entrepreneurship.</a:t>
            </a:r>
          </a:p>
          <a:p>
            <a:pPr lvl="1">
              <a:tabLst>
                <a:tab pos="914400" algn="l"/>
              </a:tabLst>
            </a:pPr>
            <a:r>
              <a:rPr lang="en-IN" sz="1600" b="0" i="0" u="none" strike="noStrike" dirty="0">
                <a:effectLst/>
              </a:rPr>
              <a:t>IITH enjoys a very special relationship with Japanese universities and industries that goes beyond academic and research collaborations. </a:t>
            </a:r>
          </a:p>
          <a:p>
            <a:pPr lvl="1">
              <a:tabLst>
                <a:tab pos="914400" algn="l"/>
              </a:tabLst>
            </a:pPr>
            <a:r>
              <a:rPr lang="en-IN" sz="1600" dirty="0"/>
              <a:t>Th</a:t>
            </a:r>
            <a:r>
              <a:rPr lang="en-IN" sz="1600" b="0" i="0" u="none" strike="noStrike" dirty="0">
                <a:effectLst/>
              </a:rPr>
              <a:t>e campus is spread across 570 acres with some of the iconic buildings that will carry the signature of Japanese architecture.</a:t>
            </a:r>
            <a:endParaRPr lang="en-US" sz="1600" b="1" dirty="0">
              <a:effectLst/>
              <a:highlight>
                <a:srgbClr val="FFFF00"/>
              </a:highlight>
              <a:ea typeface="Calibri" panose="020F0502020204030204" pitchFamily="34" charset="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6F64C870-DBB7-E072-30CE-63E7D6661456}"/>
              </a:ext>
            </a:extLst>
          </p:cNvPr>
          <p:cNvSpPr txBox="1">
            <a:spLocks noGrp="1"/>
          </p:cNvSpPr>
          <p:nvPr>
            <p:ph type="title"/>
          </p:nvPr>
        </p:nvSpPr>
        <p:spPr>
          <a:xfrm>
            <a:off x="628475" y="361876"/>
            <a:ext cx="9995483" cy="1089529"/>
          </a:xfrm>
          <a:prstGeom prst="rect">
            <a:avLst/>
          </a:prstGeom>
          <a:noFill/>
        </p:spPr>
        <p:txBody>
          <a:bodyPr wrap="square" rtlCol="0">
            <a:spAutoFit/>
          </a:bodyPr>
          <a:lstStyle/>
          <a:p>
            <a:pPr algn="ctr"/>
            <a:r>
              <a:rPr lang="en-IN" sz="3600" b="1" dirty="0">
                <a:solidFill>
                  <a:schemeClr val="accent2"/>
                </a:solidFill>
                <a:latin typeface="+mj-lt"/>
              </a:rPr>
              <a:t>A GLANCE AT IIT HYDERABAD</a:t>
            </a:r>
            <a:br>
              <a:rPr lang="en-IN" sz="3600" b="1" dirty="0">
                <a:solidFill>
                  <a:schemeClr val="accent2"/>
                </a:solidFill>
                <a:latin typeface="+mj-lt"/>
              </a:rPr>
            </a:br>
            <a:endParaRPr lang="en-IN" sz="3600" b="1" dirty="0">
              <a:solidFill>
                <a:schemeClr val="accent2"/>
              </a:solidFill>
              <a:latin typeface="+mj-lt"/>
            </a:endParaRPr>
          </a:p>
        </p:txBody>
      </p:sp>
      <p:sp>
        <p:nvSpPr>
          <p:cNvPr id="2" name="TextBox 1">
            <a:extLst>
              <a:ext uri="{FF2B5EF4-FFF2-40B4-BE49-F238E27FC236}">
                <a16:creationId xmlns:a16="http://schemas.microsoft.com/office/drawing/2014/main" id="{24C82D5A-5E36-270E-13E6-661F4A148AEE}"/>
              </a:ext>
            </a:extLst>
          </p:cNvPr>
          <p:cNvSpPr txBox="1"/>
          <p:nvPr/>
        </p:nvSpPr>
        <p:spPr>
          <a:xfrm>
            <a:off x="5393267" y="1137405"/>
            <a:ext cx="5613399" cy="5866350"/>
          </a:xfrm>
          <a:prstGeom prst="rect">
            <a:avLst/>
          </a:prstGeom>
          <a:noFill/>
        </p:spPr>
        <p:txBody>
          <a:bodyPr wrap="square" rtlCol="0">
            <a:spAutoFit/>
          </a:bodyPr>
          <a:lstStyle/>
          <a:p>
            <a:pPr marL="742950" lvl="1" indent="-285750">
              <a:lnSpc>
                <a:spcPct val="150000"/>
              </a:lnSpc>
              <a:buFont typeface="Arial" panose="020B0604020202020204" pitchFamily="34" charset="0"/>
              <a:buChar char="•"/>
              <a:tabLst>
                <a:tab pos="914400" algn="l"/>
              </a:tabLst>
            </a:pPr>
            <a:r>
              <a:rPr lang="en-US" sz="1800" dirty="0">
                <a:solidFill>
                  <a:schemeClr val="bg1"/>
                </a:solidFill>
                <a:ea typeface="Calibri" panose="020F0502020204030204" pitchFamily="34" charset="0"/>
                <a:cs typeface="Times New Roman" panose="02020603050405020304" pitchFamily="18" charset="0"/>
              </a:rPr>
              <a:t>4272 </a:t>
            </a:r>
            <a:r>
              <a:rPr lang="en-US" sz="1800" dirty="0">
                <a:solidFill>
                  <a:schemeClr val="bg1"/>
                </a:solidFill>
                <a:effectLst/>
                <a:ea typeface="Calibri" panose="020F0502020204030204" pitchFamily="34" charset="0"/>
                <a:cs typeface="Times New Roman" panose="02020603050405020304" pitchFamily="18" charset="0"/>
              </a:rPr>
              <a:t>Students -  (</a:t>
            </a:r>
            <a:r>
              <a:rPr lang="en-US" sz="1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bg1"/>
                </a:solidFill>
                <a:effectLst/>
                <a:ea typeface="Calibri" panose="020F0502020204030204" pitchFamily="34" charset="0"/>
                <a:cs typeface="Times New Roman" panose="02020603050405020304" pitchFamily="18" charset="0"/>
              </a:rPr>
              <a:t>1187 PhD,  1300 PG, 1785 UG)</a:t>
            </a:r>
            <a:endParaRPr lang="en-IN" sz="1800" dirty="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270+ Faculty</a:t>
            </a:r>
            <a:endParaRPr lang="en-IN" sz="1800" dirty="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270+ Staff</a:t>
            </a:r>
            <a:endParaRPr lang="en-IN" sz="1800" dirty="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19 Departments</a:t>
            </a:r>
            <a:endParaRPr lang="en-IN" sz="1800" dirty="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200+ Patents</a:t>
            </a:r>
            <a:endParaRPr lang="en-IN" sz="1800" dirty="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7 Online MTech+ Online </a:t>
            </a:r>
            <a:r>
              <a:rPr lang="en-US" sz="1800" dirty="0" err="1">
                <a:solidFill>
                  <a:schemeClr val="bg1"/>
                </a:solidFill>
                <a:effectLst/>
                <a:ea typeface="Calibri" panose="020F0502020204030204" pitchFamily="34" charset="0"/>
                <a:cs typeface="Times New Roman" panose="02020603050405020304" pitchFamily="18" charset="0"/>
              </a:rPr>
              <a:t>MDes</a:t>
            </a:r>
            <a:endParaRPr lang="en-IN" sz="1800" dirty="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8 Industry-oriented MTech Programs with industry-defined problems as MTech Projects</a:t>
            </a:r>
            <a:endParaRPr lang="en-IN" sz="1800" dirty="0">
              <a:solidFill>
                <a:schemeClr val="bg1"/>
              </a:solidFill>
              <a:effectLst/>
              <a:ea typeface="Calibri" panose="020F0502020204030204" pitchFamily="34" charset="0"/>
              <a:cs typeface="Times New Roman" panose="02020603050405020304" pitchFamily="18" charset="0"/>
            </a:endParaRP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8 Centers of Excellence</a:t>
            </a:r>
          </a:p>
          <a:p>
            <a:pPr marL="742950" lvl="1" indent="-285750">
              <a:lnSpc>
                <a:spcPct val="150000"/>
              </a:lnSpc>
              <a:buFont typeface="Arial" panose="020B0604020202020204" pitchFamily="34" charset="0"/>
              <a:buChar char="•"/>
              <a:tabLst>
                <a:tab pos="914400" algn="l"/>
              </a:tabLst>
            </a:pPr>
            <a:r>
              <a:rPr lang="en-IN" sz="1800" dirty="0">
                <a:solidFill>
                  <a:schemeClr val="bg1"/>
                </a:solidFill>
                <a:effectLst/>
                <a:ea typeface="Calibri" panose="020F0502020204030204" pitchFamily="34" charset="0"/>
                <a:cs typeface="Times New Roman" panose="02020603050405020304" pitchFamily="18" charset="0"/>
              </a:rPr>
              <a:t>9 Research and incubation centres</a:t>
            </a:r>
          </a:p>
          <a:p>
            <a:pPr marL="742950" lvl="1" indent="-285750">
              <a:lnSpc>
                <a:spcPct val="150000"/>
              </a:lnSpc>
              <a:buFont typeface="Arial" panose="020B0604020202020204" pitchFamily="34" charset="0"/>
              <a:buChar char="•"/>
              <a:tabLst>
                <a:tab pos="914400" algn="l"/>
              </a:tabLst>
            </a:pPr>
            <a:r>
              <a:rPr lang="en-US" sz="1800" dirty="0">
                <a:solidFill>
                  <a:schemeClr val="bg1"/>
                </a:solidFill>
                <a:effectLst/>
                <a:ea typeface="Calibri" panose="020F0502020204030204" pitchFamily="34" charset="0"/>
                <a:cs typeface="Times New Roman" panose="02020603050405020304" pitchFamily="18" charset="0"/>
              </a:rPr>
              <a:t>100+ Start-ups</a:t>
            </a:r>
          </a:p>
          <a:p>
            <a:pPr marL="742950" lvl="1" indent="-285750">
              <a:lnSpc>
                <a:spcPct val="150000"/>
              </a:lnSpc>
              <a:buFont typeface="Arial" panose="020B0604020202020204" pitchFamily="34" charset="0"/>
              <a:buChar char="•"/>
              <a:tabLst>
                <a:tab pos="914400" algn="l"/>
              </a:tabLst>
            </a:pPr>
            <a:r>
              <a:rPr lang="en-US" sz="1800" dirty="0">
                <a:solidFill>
                  <a:schemeClr val="bg1"/>
                </a:solidFill>
                <a:ea typeface="Calibri" panose="020F0502020204030204" pitchFamily="34" charset="0"/>
                <a:cs typeface="Times New Roman" panose="02020603050405020304" pitchFamily="18" charset="0"/>
              </a:rPr>
              <a:t>7500 + publications</a:t>
            </a:r>
          </a:p>
          <a:p>
            <a:pPr marL="742950" lvl="1" indent="-285750">
              <a:lnSpc>
                <a:spcPct val="150000"/>
              </a:lnSpc>
              <a:buFont typeface="Arial" panose="020B0604020202020204" pitchFamily="34" charset="0"/>
              <a:buChar char="•"/>
              <a:tabLst>
                <a:tab pos="914400" algn="l"/>
              </a:tabLst>
            </a:pPr>
            <a:r>
              <a:rPr lang="en-IN" sz="1800" dirty="0">
                <a:solidFill>
                  <a:schemeClr val="bg1"/>
                </a:solidFill>
                <a:effectLst/>
                <a:ea typeface="Calibri" panose="020F0502020204030204" pitchFamily="34" charset="0"/>
                <a:cs typeface="Times New Roman" panose="02020603050405020304" pitchFamily="18" charset="0"/>
              </a:rPr>
              <a:t>534 </a:t>
            </a:r>
            <a:r>
              <a:rPr lang="en-IN" sz="1800" dirty="0" err="1">
                <a:solidFill>
                  <a:schemeClr val="bg1"/>
                </a:solidFill>
                <a:effectLst/>
                <a:ea typeface="Calibri" panose="020F0502020204030204" pitchFamily="34" charset="0"/>
                <a:cs typeface="Times New Roman" panose="02020603050405020304" pitchFamily="18" charset="0"/>
              </a:rPr>
              <a:t>cr</a:t>
            </a:r>
            <a:r>
              <a:rPr lang="en-IN" sz="1800" dirty="0">
                <a:solidFill>
                  <a:schemeClr val="bg1"/>
                </a:solidFill>
                <a:effectLst/>
                <a:ea typeface="Calibri" panose="020F0502020204030204" pitchFamily="34" charset="0"/>
                <a:cs typeface="Times New Roman" panose="02020603050405020304" pitchFamily="18" charset="0"/>
              </a:rPr>
              <a:t>+ research funding</a:t>
            </a:r>
          </a:p>
          <a:p>
            <a:pPr>
              <a:lnSpc>
                <a:spcPct val="150000"/>
              </a:lnSpc>
            </a:pPr>
            <a:endParaRPr lang="en-IN" dirty="0">
              <a:solidFill>
                <a:schemeClr val="bg1"/>
              </a:solidFill>
            </a:endParaRPr>
          </a:p>
        </p:txBody>
      </p:sp>
    </p:spTree>
    <p:extLst>
      <p:ext uri="{BB962C8B-B14F-4D97-AF65-F5344CB8AC3E}">
        <p14:creationId xmlns:p14="http://schemas.microsoft.com/office/powerpoint/2010/main" val="396763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5AC9-4EFB-76BF-40E0-3FBC4DBA4090}"/>
              </a:ext>
            </a:extLst>
          </p:cNvPr>
          <p:cNvSpPr>
            <a:spLocks noGrp="1"/>
          </p:cNvSpPr>
          <p:nvPr>
            <p:ph type="title" idx="4294967295"/>
          </p:nvPr>
        </p:nvSpPr>
        <p:spPr>
          <a:xfrm>
            <a:off x="651934" y="365126"/>
            <a:ext cx="3886199" cy="710142"/>
          </a:xfrm>
        </p:spPr>
        <p:txBody>
          <a:bodyPr>
            <a:normAutofit/>
          </a:bodyPr>
          <a:lstStyle/>
          <a:p>
            <a:r>
              <a:rPr lang="en-IN" sz="3600" b="1" dirty="0">
                <a:solidFill>
                  <a:schemeClr val="accent2"/>
                </a:solidFill>
              </a:rPr>
              <a:t>DEPARTMENTS</a:t>
            </a:r>
          </a:p>
        </p:txBody>
      </p:sp>
      <p:sp>
        <p:nvSpPr>
          <p:cNvPr id="3" name="Content Placeholder 2">
            <a:extLst>
              <a:ext uri="{FF2B5EF4-FFF2-40B4-BE49-F238E27FC236}">
                <a16:creationId xmlns:a16="http://schemas.microsoft.com/office/drawing/2014/main" id="{4B5DD0ED-FAE6-862A-6098-EDD080ACE006}"/>
              </a:ext>
            </a:extLst>
          </p:cNvPr>
          <p:cNvSpPr>
            <a:spLocks noGrp="1"/>
          </p:cNvSpPr>
          <p:nvPr>
            <p:ph sz="half" idx="4294967295"/>
          </p:nvPr>
        </p:nvSpPr>
        <p:spPr>
          <a:xfrm>
            <a:off x="651934" y="1747798"/>
            <a:ext cx="4494213" cy="4953943"/>
          </a:xfrm>
        </p:spPr>
        <p:txBody>
          <a:bodyPr>
            <a:noAutofit/>
          </a:bodyPr>
          <a:lstStyle/>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Artificial Intelligence</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Biomedical Engineering</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Biotechnology</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Chemical Engineering</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Climate Change</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Civil Engineering</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Computer Science and Engineering</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Electrical Engineering</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Engineering Science</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Heritage Science and Technology</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Materials Science and Metallurgical Engineering</a:t>
            </a: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Mechanical &amp; Aerospace Engineering</a:t>
            </a:r>
            <a:endPar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solidFill>
                  <a:srgbClr val="000000"/>
                </a:solidFill>
                <a:effectLst/>
                <a:ea typeface="Times New Roman" panose="02020603050405020304" pitchFamily="18" charset="0"/>
              </a:rPr>
              <a:t>Computational Engineering (Interdisciplinary)</a:t>
            </a:r>
            <a:r>
              <a:rPr lang="en-IN" sz="1600" b="1" u="sng" dirty="0">
                <a:effectLst/>
              </a:rPr>
              <a:t> </a:t>
            </a:r>
            <a:endParaRPr lang="en-IN" sz="1600" b="1" u="sng" dirty="0">
              <a:solidFill>
                <a:schemeClr val="tx1">
                  <a:lumMod val="65000"/>
                  <a:lumOff val="35000"/>
                </a:schemeClr>
              </a:solidFill>
              <a:effectLst/>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IN" sz="1600" b="1" dirty="0">
              <a:solidFill>
                <a:schemeClr val="tx1">
                  <a:lumMod val="65000"/>
                  <a:lumOff val="35000"/>
                </a:schemeClr>
              </a:solidFill>
              <a:effectLst/>
              <a:ea typeface="Calibri" panose="020F0502020204030204" pitchFamily="34" charset="0"/>
              <a:cs typeface="Times New Roman" panose="02020603050405020304" pitchFamily="18" charset="0"/>
            </a:endParaRPr>
          </a:p>
          <a:p>
            <a:endParaRPr lang="en-IN" sz="1600" b="1" dirty="0">
              <a:solidFill>
                <a:schemeClr val="tx1">
                  <a:lumMod val="65000"/>
                  <a:lumOff val="35000"/>
                </a:schemeClr>
              </a:solidFill>
            </a:endParaRPr>
          </a:p>
        </p:txBody>
      </p:sp>
      <p:sp>
        <p:nvSpPr>
          <p:cNvPr id="4" name="Content Placeholder 2">
            <a:extLst>
              <a:ext uri="{FF2B5EF4-FFF2-40B4-BE49-F238E27FC236}">
                <a16:creationId xmlns:a16="http://schemas.microsoft.com/office/drawing/2014/main" id="{ED8B2833-9C4B-F312-6559-DDD6B6E3603F}"/>
              </a:ext>
            </a:extLst>
          </p:cNvPr>
          <p:cNvSpPr txBox="1">
            <a:spLocks/>
          </p:cNvSpPr>
          <p:nvPr/>
        </p:nvSpPr>
        <p:spPr>
          <a:xfrm>
            <a:off x="5834435" y="1825625"/>
            <a:ext cx="2013124" cy="19928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SzPts val="1000"/>
              <a:buFont typeface="Symbol" panose="05050102010706020507" pitchFamily="18" charset="2"/>
              <a:buChar char=""/>
              <a:tabLst>
                <a:tab pos="457200" algn="l"/>
              </a:tabLst>
            </a:pPr>
            <a:r>
              <a:rPr lang="en-IN" sz="1600" b="1" u="sng" dirty="0">
                <a:effectLst/>
                <a:ea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Chemistry</a:t>
            </a:r>
            <a:endParaRPr lang="en-IN" sz="16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effectLst/>
                <a:ea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Physics</a:t>
            </a:r>
            <a:endParaRPr lang="en-IN" sz="16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effectLst/>
                <a:ea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Mathematics</a:t>
            </a:r>
            <a:endParaRPr lang="en-IN" sz="1600" b="1" dirty="0">
              <a:effectLst/>
              <a:ea typeface="Calibri" panose="020F050202020403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75B0535-8D10-C8E9-F433-870D98E84D57}"/>
              </a:ext>
            </a:extLst>
          </p:cNvPr>
          <p:cNvSpPr txBox="1">
            <a:spLocks/>
          </p:cNvSpPr>
          <p:nvPr/>
        </p:nvSpPr>
        <p:spPr>
          <a:xfrm>
            <a:off x="8731077" y="1825625"/>
            <a:ext cx="2013124" cy="199284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SzPts val="1000"/>
              <a:buFont typeface="Symbol" panose="05050102010706020507" pitchFamily="18" charset="2"/>
              <a:buChar char=""/>
              <a:tabLst>
                <a:tab pos="457200" algn="l"/>
              </a:tabLst>
            </a:pPr>
            <a:r>
              <a:rPr lang="en-IN" sz="1600" b="1" u="sng" dirty="0">
                <a:effectLst/>
                <a:ea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Liberal Arts</a:t>
            </a:r>
            <a:endParaRPr lang="en-IN" sz="16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effectLst/>
                <a:ea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Design</a:t>
            </a:r>
            <a:endParaRPr lang="en-IN" sz="16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600" b="1" u="sng" dirty="0">
                <a:effectLst/>
                <a:ea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val="tx"/>
                    </a:ext>
                  </a:extLst>
                </a:hlinkClick>
              </a:rPr>
              <a:t>Entrepreneurship and Management</a:t>
            </a:r>
            <a:endParaRPr lang="en-IN" sz="1600" b="1" dirty="0">
              <a:effectLst/>
              <a:ea typeface="Calibri" panose="020F0502020204030204" pitchFamily="34" charset="0"/>
              <a:cs typeface="Times New Roman" panose="02020603050405020304" pitchFamily="18" charset="0"/>
            </a:endParaRPr>
          </a:p>
          <a:p>
            <a:endParaRPr lang="en-IN" sz="1400" b="1" dirty="0"/>
          </a:p>
        </p:txBody>
      </p:sp>
      <p:pic>
        <p:nvPicPr>
          <p:cNvPr id="7" name="Picture 6">
            <a:extLst>
              <a:ext uri="{FF2B5EF4-FFF2-40B4-BE49-F238E27FC236}">
                <a16:creationId xmlns:a16="http://schemas.microsoft.com/office/drawing/2014/main" id="{0C0240BE-24B0-898C-D4A0-FF381E09152F}"/>
              </a:ext>
            </a:extLst>
          </p:cNvPr>
          <p:cNvPicPr>
            <a:picLocks noChangeAspect="1"/>
          </p:cNvPicPr>
          <p:nvPr/>
        </p:nvPicPr>
        <p:blipFill rotWithShape="1">
          <a:blip r:embed="rId20">
            <a:extLst>
              <a:ext uri="{28A0092B-C50C-407E-A947-70E740481C1C}">
                <a14:useLocalDpi xmlns:a14="http://schemas.microsoft.com/office/drawing/2010/main" val="0"/>
              </a:ext>
            </a:extLst>
          </a:blip>
          <a:srcRect r="62802"/>
          <a:stretch/>
        </p:blipFill>
        <p:spPr>
          <a:xfrm>
            <a:off x="4950565" y="0"/>
            <a:ext cx="391163" cy="6858000"/>
          </a:xfrm>
          <a:prstGeom prst="rect">
            <a:avLst/>
          </a:prstGeom>
        </p:spPr>
      </p:pic>
      <p:pic>
        <p:nvPicPr>
          <p:cNvPr id="8" name="Picture 7">
            <a:extLst>
              <a:ext uri="{FF2B5EF4-FFF2-40B4-BE49-F238E27FC236}">
                <a16:creationId xmlns:a16="http://schemas.microsoft.com/office/drawing/2014/main" id="{10CED9D3-EFD6-FBF7-012E-B1F61E985CCF}"/>
              </a:ext>
            </a:extLst>
          </p:cNvPr>
          <p:cNvPicPr>
            <a:picLocks noChangeAspect="1"/>
          </p:cNvPicPr>
          <p:nvPr/>
        </p:nvPicPr>
        <p:blipFill rotWithShape="1">
          <a:blip r:embed="rId20">
            <a:extLst>
              <a:ext uri="{28A0092B-C50C-407E-A947-70E740481C1C}">
                <a14:useLocalDpi xmlns:a14="http://schemas.microsoft.com/office/drawing/2010/main" val="0"/>
              </a:ext>
            </a:extLst>
          </a:blip>
          <a:srcRect l="40419" r="32424"/>
          <a:stretch/>
        </p:blipFill>
        <p:spPr>
          <a:xfrm>
            <a:off x="8340266" y="0"/>
            <a:ext cx="285577" cy="6858000"/>
          </a:xfrm>
          <a:prstGeom prst="rect">
            <a:avLst/>
          </a:prstGeom>
        </p:spPr>
      </p:pic>
      <p:pic>
        <p:nvPicPr>
          <p:cNvPr id="9" name="Picture 8">
            <a:extLst>
              <a:ext uri="{FF2B5EF4-FFF2-40B4-BE49-F238E27FC236}">
                <a16:creationId xmlns:a16="http://schemas.microsoft.com/office/drawing/2014/main" id="{A0CBA65A-BFC9-D8C7-F97A-941DAC272DC6}"/>
              </a:ext>
            </a:extLst>
          </p:cNvPr>
          <p:cNvPicPr>
            <a:picLocks noChangeAspect="1"/>
          </p:cNvPicPr>
          <p:nvPr/>
        </p:nvPicPr>
        <p:blipFill rotWithShape="1">
          <a:blip r:embed="rId20">
            <a:extLst>
              <a:ext uri="{28A0092B-C50C-407E-A947-70E740481C1C}">
                <a14:useLocalDpi xmlns:a14="http://schemas.microsoft.com/office/drawing/2010/main" val="0"/>
              </a:ext>
            </a:extLst>
          </a:blip>
          <a:srcRect l="77151" r="-10052"/>
          <a:stretch/>
        </p:blipFill>
        <p:spPr>
          <a:xfrm>
            <a:off x="11957270" y="0"/>
            <a:ext cx="345990" cy="6858000"/>
          </a:xfrm>
          <a:prstGeom prst="rect">
            <a:avLst/>
          </a:prstGeom>
        </p:spPr>
      </p:pic>
      <p:sp>
        <p:nvSpPr>
          <p:cNvPr id="10" name="TextBox 9">
            <a:extLst>
              <a:ext uri="{FF2B5EF4-FFF2-40B4-BE49-F238E27FC236}">
                <a16:creationId xmlns:a16="http://schemas.microsoft.com/office/drawing/2014/main" id="{A6F6EC65-91C1-FBE2-8BC4-635A1905B1B9}"/>
              </a:ext>
            </a:extLst>
          </p:cNvPr>
          <p:cNvSpPr txBox="1"/>
          <p:nvPr/>
        </p:nvSpPr>
        <p:spPr>
          <a:xfrm>
            <a:off x="663522" y="1193800"/>
            <a:ext cx="3505200" cy="553998"/>
          </a:xfrm>
          <a:prstGeom prst="rect">
            <a:avLst/>
          </a:prstGeom>
          <a:noFill/>
        </p:spPr>
        <p:txBody>
          <a:bodyPr wrap="square" rtlCol="0">
            <a:spAutoFit/>
          </a:bodyPr>
          <a:lstStyle/>
          <a:p>
            <a:r>
              <a:rPr lang="en-IN" sz="1600" b="1" dirty="0">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ENGINEERING</a:t>
            </a:r>
            <a:endParaRPr lang="en-IN" sz="16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N" sz="1400" b="1" dirty="0">
              <a:solidFill>
                <a:schemeClr val="tx1">
                  <a:lumMod val="65000"/>
                  <a:lumOff val="35000"/>
                </a:schemeClr>
              </a:solidFill>
            </a:endParaRPr>
          </a:p>
        </p:txBody>
      </p:sp>
      <p:sp>
        <p:nvSpPr>
          <p:cNvPr id="11" name="TextBox 10">
            <a:extLst>
              <a:ext uri="{FF2B5EF4-FFF2-40B4-BE49-F238E27FC236}">
                <a16:creationId xmlns:a16="http://schemas.microsoft.com/office/drawing/2014/main" id="{98D7B0B5-0D15-5625-1A42-33DE2CFACDC7}"/>
              </a:ext>
            </a:extLst>
          </p:cNvPr>
          <p:cNvSpPr txBox="1"/>
          <p:nvPr/>
        </p:nvSpPr>
        <p:spPr>
          <a:xfrm>
            <a:off x="5834435" y="1183620"/>
            <a:ext cx="3505200" cy="369332"/>
          </a:xfrm>
          <a:prstGeom prst="rect">
            <a:avLst/>
          </a:prstGeom>
          <a:noFill/>
        </p:spPr>
        <p:txBody>
          <a:bodyPr wrap="square" rtlCol="0">
            <a:spAutoFit/>
          </a:bodyPr>
          <a:lstStyle/>
          <a:p>
            <a:r>
              <a:rPr lang="en-IN" sz="1800" b="1" dirty="0">
                <a:solidFill>
                  <a:schemeClr val="tx1">
                    <a:lumMod val="65000"/>
                    <a:lumOff val="35000"/>
                  </a:schemeClr>
                </a:solidFill>
                <a:effectLst/>
                <a:ea typeface="Times New Roman" panose="02020603050405020304" pitchFamily="18" charset="0"/>
                <a:cs typeface="Times New Roman" panose="02020603050405020304" pitchFamily="18" charset="0"/>
              </a:rPr>
              <a:t>SCIENCE</a:t>
            </a:r>
            <a:endParaRPr lang="en-IN" sz="1800"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B70F5F9-E04C-1819-9842-8C8AC0706C19}"/>
              </a:ext>
            </a:extLst>
          </p:cNvPr>
          <p:cNvSpPr txBox="1"/>
          <p:nvPr/>
        </p:nvSpPr>
        <p:spPr>
          <a:xfrm>
            <a:off x="8731077" y="1193800"/>
            <a:ext cx="3505200" cy="584775"/>
          </a:xfrm>
          <a:prstGeom prst="rect">
            <a:avLst/>
          </a:prstGeom>
          <a:noFill/>
        </p:spPr>
        <p:txBody>
          <a:bodyPr wrap="square" rtlCol="0">
            <a:spAutoFit/>
          </a:bodyPr>
          <a:lstStyle/>
          <a:p>
            <a:r>
              <a:rPr lang="en-IN" sz="1600" b="1" dirty="0">
                <a:solidFill>
                  <a:schemeClr val="tx1">
                    <a:lumMod val="65000"/>
                    <a:lumOff val="35000"/>
                  </a:schemeClr>
                </a:solidFill>
                <a:effectLst/>
                <a:ea typeface="Times New Roman" panose="02020603050405020304" pitchFamily="18" charset="0"/>
              </a:rPr>
              <a:t>LIBERAL ARTS, DESIGN, </a:t>
            </a:r>
          </a:p>
          <a:p>
            <a:r>
              <a:rPr lang="en-IN" sz="1600" b="1" dirty="0">
                <a:solidFill>
                  <a:schemeClr val="tx1">
                    <a:lumMod val="65000"/>
                    <a:lumOff val="35000"/>
                  </a:schemeClr>
                </a:solidFill>
                <a:effectLst/>
                <a:ea typeface="Times New Roman" panose="02020603050405020304" pitchFamily="18" charset="0"/>
              </a:rPr>
              <a:t>AND MANAGEMENT</a:t>
            </a:r>
            <a:endParaRPr lang="en-IN" sz="1600" b="1" dirty="0">
              <a:solidFill>
                <a:schemeClr val="tx1">
                  <a:lumMod val="65000"/>
                  <a:lumOff val="35000"/>
                </a:schemeClr>
              </a:solidFill>
            </a:endParaRPr>
          </a:p>
        </p:txBody>
      </p:sp>
    </p:spTree>
    <p:extLst>
      <p:ext uri="{BB962C8B-B14F-4D97-AF65-F5344CB8AC3E}">
        <p14:creationId xmlns:p14="http://schemas.microsoft.com/office/powerpoint/2010/main" val="86180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9CE4-BA7F-3B03-1E55-5161CE7C2653}"/>
              </a:ext>
            </a:extLst>
          </p:cNvPr>
          <p:cNvSpPr>
            <a:spLocks noGrp="1"/>
          </p:cNvSpPr>
          <p:nvPr>
            <p:ph type="title"/>
          </p:nvPr>
        </p:nvSpPr>
        <p:spPr>
          <a:xfrm>
            <a:off x="512133" y="685254"/>
            <a:ext cx="9876468" cy="168868"/>
          </a:xfrm>
        </p:spPr>
        <p:txBody>
          <a:bodyPr>
            <a:noAutofit/>
          </a:bodyPr>
          <a:lstStyle/>
          <a:p>
            <a:r>
              <a:rPr lang="en-US" sz="3600" b="1" dirty="0">
                <a:solidFill>
                  <a:schemeClr val="accent2"/>
                </a:solidFill>
                <a:effectLst/>
                <a:ea typeface="Calibri" panose="020F0502020204030204" pitchFamily="34" charset="0"/>
                <a:cs typeface="Times New Roman" panose="02020603050405020304" pitchFamily="18" charset="0"/>
              </a:rPr>
              <a:t>ACADEMIC PROGRAMS</a:t>
            </a:r>
            <a:br>
              <a:rPr lang="en-IN" sz="3600" b="1" dirty="0">
                <a:solidFill>
                  <a:schemeClr val="accent2"/>
                </a:solidFill>
                <a:effectLst/>
                <a:ea typeface="Calibri" panose="020F0502020204030204" pitchFamily="34" charset="0"/>
                <a:cs typeface="Times New Roman" panose="02020603050405020304" pitchFamily="18" charset="0"/>
              </a:rPr>
            </a:br>
            <a:endParaRPr lang="en-IN" sz="3600" b="1" dirty="0">
              <a:solidFill>
                <a:schemeClr val="accent2"/>
              </a:solidFill>
            </a:endParaRPr>
          </a:p>
        </p:txBody>
      </p:sp>
      <p:sp>
        <p:nvSpPr>
          <p:cNvPr id="9" name="Rectangle 6">
            <a:extLst>
              <a:ext uri="{FF2B5EF4-FFF2-40B4-BE49-F238E27FC236}">
                <a16:creationId xmlns:a16="http://schemas.microsoft.com/office/drawing/2014/main" id="{382D158F-41F2-AF67-8676-E0A665331CBE}"/>
              </a:ext>
            </a:extLst>
          </p:cNvPr>
          <p:cNvSpPr>
            <a:spLocks noChangeArrowheads="1"/>
          </p:cNvSpPr>
          <p:nvPr/>
        </p:nvSpPr>
        <p:spPr bwMode="auto">
          <a:xfrm>
            <a:off x="0" y="164272"/>
            <a:ext cx="184731" cy="348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25392"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Content Placeholder 18">
            <a:extLst>
              <a:ext uri="{FF2B5EF4-FFF2-40B4-BE49-F238E27FC236}">
                <a16:creationId xmlns:a16="http://schemas.microsoft.com/office/drawing/2014/main" id="{D50B6FF6-AF2F-013C-ECEC-A17CBA751D71}"/>
              </a:ext>
            </a:extLst>
          </p:cNvPr>
          <p:cNvSpPr>
            <a:spLocks noGrp="1"/>
          </p:cNvSpPr>
          <p:nvPr>
            <p:ph sz="half" idx="1"/>
          </p:nvPr>
        </p:nvSpPr>
        <p:spPr>
          <a:xfrm>
            <a:off x="473568" y="803242"/>
            <a:ext cx="3100778" cy="5961626"/>
          </a:xfrm>
        </p:spPr>
        <p:txBody>
          <a:bodyPr>
            <a:normAutofit fontScale="92500" lnSpcReduction="10000"/>
          </a:bodyPr>
          <a:lstStyle/>
          <a:p>
            <a:pPr marL="0" indent="0">
              <a:lnSpc>
                <a:spcPct val="110000"/>
              </a:lnSpc>
              <a:buNone/>
            </a:pPr>
            <a:r>
              <a:rPr lang="en-IN" sz="1500" b="1" i="1" dirty="0">
                <a:solidFill>
                  <a:schemeClr val="accent2">
                    <a:lumMod val="75000"/>
                  </a:schemeClr>
                </a:solidFill>
                <a:effectLst/>
                <a:ea typeface="Times New Roman" panose="02020603050405020304" pitchFamily="18" charset="0"/>
                <a:cs typeface="Times New Roman" panose="02020603050405020304" pitchFamily="18" charset="0"/>
              </a:rPr>
              <a:t>Under Graduate Programs</a:t>
            </a:r>
          </a:p>
          <a:p>
            <a:pPr marL="0" lvl="0" indent="0">
              <a:lnSpc>
                <a:spcPct val="110000"/>
              </a:lnSpc>
              <a:buSzPts val="1000"/>
              <a:buNone/>
              <a:tabLst>
                <a:tab pos="457200" algn="l"/>
              </a:tabLst>
            </a:pPr>
            <a:r>
              <a:rPr lang="en-IN" sz="1500" b="1" u="sng" dirty="0">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Bachelors of Technology (B.Tech)</a:t>
            </a:r>
            <a:endParaRPr lang="en-IN" sz="1500" b="1" u="sng" dirty="0">
              <a:effectLst/>
              <a:ea typeface="Calibri" panose="020F0502020204030204" pitchFamily="34" charset="0"/>
              <a:cs typeface="Times New Roman" panose="02020603050405020304" pitchFamily="18" charset="0"/>
            </a:endParaRPr>
          </a:p>
          <a:p>
            <a:pPr>
              <a:lnSpc>
                <a:spcPct val="110000"/>
              </a:lnSpc>
              <a:buSzPts val="1000"/>
              <a:tabLst>
                <a:tab pos="457200" algn="l"/>
              </a:tabLst>
            </a:pPr>
            <a:r>
              <a:rPr lang="en-IN" sz="1300" b="1" dirty="0">
                <a:effectLst/>
                <a:ea typeface="Calibri" panose="020F0502020204030204" pitchFamily="34" charset="0"/>
                <a:cs typeface="Times New Roman" panose="02020603050405020304" pitchFamily="18" charset="0"/>
              </a:rPr>
              <a:t>Artificial Intelligence</a:t>
            </a:r>
          </a:p>
          <a:p>
            <a:pPr>
              <a:lnSpc>
                <a:spcPct val="110000"/>
              </a:lnSpc>
              <a:buSzPts val="1000"/>
              <a:tabLst>
                <a:tab pos="457200" algn="l"/>
              </a:tabLst>
            </a:pPr>
            <a:r>
              <a:rPr lang="en-IN" sz="1300" b="1" dirty="0">
                <a:ea typeface="Calibri" panose="020F0502020204030204" pitchFamily="34" charset="0"/>
                <a:cs typeface="Times New Roman" panose="02020603050405020304" pitchFamily="18" charset="0"/>
              </a:rPr>
              <a:t>Biomedical Engineering</a:t>
            </a:r>
          </a:p>
          <a:p>
            <a:pPr>
              <a:lnSpc>
                <a:spcPct val="110000"/>
              </a:lnSpc>
              <a:buSzPts val="1000"/>
              <a:tabLst>
                <a:tab pos="457200" algn="l"/>
              </a:tabLst>
            </a:pPr>
            <a:r>
              <a:rPr lang="en-IN" sz="1300" b="1" dirty="0">
                <a:effectLst/>
                <a:ea typeface="Calibri" panose="020F0502020204030204" pitchFamily="34" charset="0"/>
                <a:cs typeface="Times New Roman" panose="02020603050405020304" pitchFamily="18" charset="0"/>
              </a:rPr>
              <a:t>Biotechnology</a:t>
            </a:r>
          </a:p>
          <a:p>
            <a:pPr>
              <a:lnSpc>
                <a:spcPct val="110000"/>
              </a:lnSpc>
              <a:buSzPts val="1000"/>
              <a:tabLst>
                <a:tab pos="457200" algn="l"/>
              </a:tabLst>
            </a:pPr>
            <a:r>
              <a:rPr lang="en-IN" sz="1300" b="1" dirty="0">
                <a:effectLst/>
                <a:ea typeface="Times New Roman" panose="02020603050405020304" pitchFamily="18" charset="0"/>
              </a:rPr>
              <a:t>Chemical Engineering</a:t>
            </a:r>
            <a:r>
              <a:rPr lang="en-IN" sz="1300" b="1" dirty="0">
                <a:effectLst/>
              </a:rPr>
              <a:t> </a:t>
            </a:r>
            <a:endParaRPr lang="en-IN" sz="1300" b="1" dirty="0">
              <a:cs typeface="Times New Roman" panose="02020603050405020304" pitchFamily="18" charset="0"/>
            </a:endParaRPr>
          </a:p>
          <a:p>
            <a:pPr>
              <a:lnSpc>
                <a:spcPct val="110000"/>
              </a:lnSpc>
              <a:buSzPts val="1000"/>
              <a:tabLst>
                <a:tab pos="457200" algn="l"/>
              </a:tabLst>
            </a:pPr>
            <a:r>
              <a:rPr lang="en-IN" sz="1300" b="1" dirty="0">
                <a:effectLst/>
                <a:ea typeface="Times New Roman" panose="02020603050405020304" pitchFamily="18" charset="0"/>
              </a:rPr>
              <a:t>Civil Engineering</a:t>
            </a:r>
            <a:r>
              <a:rPr lang="en-IN" sz="1300" b="1" dirty="0">
                <a:effectLst/>
              </a:rPr>
              <a:t> </a:t>
            </a:r>
            <a:endParaRPr lang="en-IN" sz="1300" b="1" dirty="0">
              <a:effectLst/>
              <a:cs typeface="Times New Roman" panose="02020603050405020304" pitchFamily="18" charset="0"/>
            </a:endParaRPr>
          </a:p>
          <a:p>
            <a:pPr>
              <a:lnSpc>
                <a:spcPct val="110000"/>
              </a:lnSpc>
              <a:buSzPts val="1000"/>
              <a:tabLst>
                <a:tab pos="457200" algn="l"/>
              </a:tabLst>
            </a:pPr>
            <a:r>
              <a:rPr lang="en-IN" sz="1300" b="1" dirty="0">
                <a:effectLst/>
                <a:ea typeface="Times New Roman" panose="02020603050405020304" pitchFamily="18" charset="0"/>
              </a:rPr>
              <a:t>Computer Science and Engineering</a:t>
            </a:r>
            <a:r>
              <a:rPr lang="en-IN" sz="1300" b="1" dirty="0">
                <a:effectLst/>
              </a:rPr>
              <a:t> </a:t>
            </a:r>
          </a:p>
          <a:p>
            <a:pPr>
              <a:lnSpc>
                <a:spcPct val="110000"/>
              </a:lnSpc>
              <a:buSzPts val="1000"/>
              <a:tabLst>
                <a:tab pos="457200" algn="l"/>
              </a:tabLst>
            </a:pPr>
            <a:r>
              <a:rPr lang="en-IN" sz="1300" b="1" dirty="0">
                <a:ea typeface="Calibri" panose="020F0502020204030204" pitchFamily="34" charset="0"/>
                <a:cs typeface="Times New Roman" panose="02020603050405020304" pitchFamily="18" charset="0"/>
              </a:rPr>
              <a:t>Electrical Engineering</a:t>
            </a:r>
          </a:p>
          <a:p>
            <a:pPr>
              <a:lnSpc>
                <a:spcPct val="110000"/>
              </a:lnSpc>
              <a:buSzPts val="1000"/>
              <a:tabLst>
                <a:tab pos="457200" algn="l"/>
              </a:tabLst>
            </a:pPr>
            <a:r>
              <a:rPr lang="en-IN" sz="1300" b="1" dirty="0">
                <a:effectLst/>
                <a:ea typeface="Calibri" panose="020F0502020204030204" pitchFamily="34" charset="0"/>
                <a:cs typeface="Times New Roman" panose="02020603050405020304" pitchFamily="18" charset="0"/>
              </a:rPr>
              <a:t>Engineering Science</a:t>
            </a:r>
          </a:p>
          <a:p>
            <a:pPr>
              <a:lnSpc>
                <a:spcPct val="110000"/>
              </a:lnSpc>
              <a:buSzPts val="1000"/>
              <a:tabLst>
                <a:tab pos="457200" algn="l"/>
              </a:tabLst>
            </a:pPr>
            <a:r>
              <a:rPr lang="en-IN" sz="1300" b="1" dirty="0">
                <a:ea typeface="Calibri" panose="020F0502020204030204" pitchFamily="34" charset="0"/>
                <a:cs typeface="Times New Roman" panose="02020603050405020304" pitchFamily="18" charset="0"/>
              </a:rPr>
              <a:t>Materials Science &amp; Metallurgical Engineering</a:t>
            </a:r>
          </a:p>
          <a:p>
            <a:pPr>
              <a:lnSpc>
                <a:spcPct val="110000"/>
              </a:lnSpc>
              <a:buSzPts val="1000"/>
              <a:tabLst>
                <a:tab pos="457200" algn="l"/>
              </a:tabLst>
            </a:pPr>
            <a:r>
              <a:rPr lang="en-IN" sz="1300" b="1" dirty="0">
                <a:ea typeface="Calibri" panose="020F0502020204030204" pitchFamily="34" charset="0"/>
                <a:cs typeface="Times New Roman" panose="02020603050405020304" pitchFamily="18" charset="0"/>
              </a:rPr>
              <a:t>Mechanical &amp; Aerospace Engineering</a:t>
            </a:r>
          </a:p>
          <a:p>
            <a:pPr>
              <a:lnSpc>
                <a:spcPct val="110000"/>
              </a:lnSpc>
              <a:buSzPts val="1000"/>
              <a:tabLst>
                <a:tab pos="457200" algn="l"/>
              </a:tabLst>
            </a:pPr>
            <a:r>
              <a:rPr lang="en-IN" sz="1300" b="1" dirty="0">
                <a:effectLst/>
                <a:ea typeface="Calibri" panose="020F0502020204030204" pitchFamily="34" charset="0"/>
                <a:cs typeface="Times New Roman" panose="02020603050405020304" pitchFamily="18" charset="0"/>
              </a:rPr>
              <a:t>Physics</a:t>
            </a:r>
          </a:p>
          <a:p>
            <a:pPr>
              <a:lnSpc>
                <a:spcPct val="110000"/>
              </a:lnSpc>
              <a:buSzPts val="1000"/>
              <a:tabLst>
                <a:tab pos="457200" algn="l"/>
              </a:tabLst>
            </a:pPr>
            <a:r>
              <a:rPr lang="en-IN" sz="1300" b="1" dirty="0">
                <a:ea typeface="Calibri" panose="020F0502020204030204" pitchFamily="34" charset="0"/>
                <a:cs typeface="Times New Roman" panose="02020603050405020304" pitchFamily="18" charset="0"/>
              </a:rPr>
              <a:t>Chemistry</a:t>
            </a:r>
          </a:p>
          <a:p>
            <a:pPr>
              <a:lnSpc>
                <a:spcPct val="110000"/>
              </a:lnSpc>
              <a:buSzPts val="1000"/>
              <a:tabLst>
                <a:tab pos="457200" algn="l"/>
              </a:tabLst>
            </a:pPr>
            <a:r>
              <a:rPr lang="en-IN" sz="1300" b="1" dirty="0">
                <a:effectLst/>
                <a:ea typeface="Calibri" panose="020F0502020204030204" pitchFamily="34" charset="0"/>
                <a:cs typeface="Times New Roman" panose="02020603050405020304" pitchFamily="18" charset="0"/>
              </a:rPr>
              <a:t>Mathematics</a:t>
            </a:r>
          </a:p>
          <a:p>
            <a:pPr>
              <a:lnSpc>
                <a:spcPct val="110000"/>
              </a:lnSpc>
              <a:buSzPts val="1000"/>
              <a:tabLst>
                <a:tab pos="457200" algn="l"/>
              </a:tabLst>
            </a:pPr>
            <a:r>
              <a:rPr lang="en-IN" sz="1300" b="1" dirty="0">
                <a:effectLst/>
                <a:ea typeface="Times New Roman" panose="02020603050405020304" pitchFamily="18" charset="0"/>
              </a:rPr>
              <a:t>Computational Engineering (Interdisciplinary)</a:t>
            </a:r>
            <a:r>
              <a:rPr lang="en-IN" sz="1300" b="1" dirty="0">
                <a:effectLst/>
              </a:rPr>
              <a:t> </a:t>
            </a:r>
            <a:endParaRPr lang="en-IN" sz="1300" b="1" dirty="0">
              <a:effectLst/>
              <a:ea typeface="Calibri" panose="020F0502020204030204" pitchFamily="34" charset="0"/>
              <a:cs typeface="Times New Roman" panose="02020603050405020304" pitchFamily="18" charset="0"/>
            </a:endParaRPr>
          </a:p>
          <a:p>
            <a:pPr marL="0" indent="0">
              <a:lnSpc>
                <a:spcPct val="110000"/>
              </a:lnSpc>
              <a:buNone/>
            </a:pPr>
            <a:r>
              <a:rPr lang="en-IN" sz="1600" b="1" u="sng" dirty="0">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Bachelors of Design (</a:t>
            </a:r>
            <a:r>
              <a:rPr lang="en-IN" sz="1600" b="1" u="sng" dirty="0" err="1">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B.Des</a:t>
            </a:r>
            <a:r>
              <a:rPr lang="en-IN" sz="1600" b="1" u="sng" dirty="0">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t>
            </a:r>
            <a:endParaRPr lang="en-IN" sz="1600" b="1" dirty="0"/>
          </a:p>
        </p:txBody>
      </p:sp>
      <p:sp>
        <p:nvSpPr>
          <p:cNvPr id="20" name="Content Placeholder 18">
            <a:extLst>
              <a:ext uri="{FF2B5EF4-FFF2-40B4-BE49-F238E27FC236}">
                <a16:creationId xmlns:a16="http://schemas.microsoft.com/office/drawing/2014/main" id="{167BA89A-ED29-2082-F874-3AE73AE867C2}"/>
              </a:ext>
            </a:extLst>
          </p:cNvPr>
          <p:cNvSpPr txBox="1">
            <a:spLocks/>
          </p:cNvSpPr>
          <p:nvPr/>
        </p:nvSpPr>
        <p:spPr>
          <a:xfrm>
            <a:off x="3958541" y="803241"/>
            <a:ext cx="3720119" cy="615070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200"/>
              </a:spcBef>
              <a:buNone/>
            </a:pPr>
            <a:r>
              <a:rPr lang="en-IN" sz="1800" b="1" i="1" dirty="0">
                <a:solidFill>
                  <a:schemeClr val="accent2">
                    <a:lumMod val="75000"/>
                  </a:schemeClr>
                </a:solidFill>
                <a:effectLst/>
                <a:ea typeface="Times New Roman" panose="02020603050405020304" pitchFamily="18" charset="0"/>
                <a:cs typeface="Times New Roman" panose="02020603050405020304" pitchFamily="18" charset="0"/>
              </a:rPr>
              <a:t>Post Graduate Programs</a:t>
            </a:r>
          </a:p>
          <a:p>
            <a:pPr marL="0" lvl="0" indent="0">
              <a:lnSpc>
                <a:spcPct val="120000"/>
              </a:lnSpc>
              <a:buSzPts val="1000"/>
              <a:buNone/>
              <a:tabLst>
                <a:tab pos="457200" algn="l"/>
              </a:tabLst>
            </a:pPr>
            <a:r>
              <a:rPr lang="en-IN" sz="1800" b="1" u="sng" dirty="0">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Master of Technology (M.Tech)</a:t>
            </a:r>
            <a:endParaRPr lang="en-IN" sz="1800" b="1" u="sng" dirty="0">
              <a:effectLst/>
              <a:ea typeface="Calibri" panose="020F0502020204030204" pitchFamily="34" charset="0"/>
              <a:cs typeface="Times New Roman" panose="02020603050405020304" pitchFamily="18" charset="0"/>
            </a:endParaRPr>
          </a:p>
          <a:p>
            <a:pPr>
              <a:lnSpc>
                <a:spcPct val="120000"/>
              </a:lnSpc>
              <a:buSzPts val="1000"/>
              <a:tabLst>
                <a:tab pos="457200" algn="l"/>
              </a:tabLst>
            </a:pPr>
            <a:r>
              <a:rPr lang="en-IN" sz="1500" b="1" dirty="0">
                <a:effectLst/>
                <a:ea typeface="Calibri" panose="020F0502020204030204" pitchFamily="34" charset="0"/>
                <a:cs typeface="Times New Roman" panose="02020603050405020304" pitchFamily="18" charset="0"/>
              </a:rPr>
              <a:t>Artificial Intelligence</a:t>
            </a:r>
          </a:p>
          <a:p>
            <a:pPr>
              <a:lnSpc>
                <a:spcPct val="120000"/>
              </a:lnSpc>
              <a:buSzPts val="1000"/>
              <a:tabLst>
                <a:tab pos="457200" algn="l"/>
              </a:tabLst>
            </a:pPr>
            <a:r>
              <a:rPr lang="en-IN" sz="1500" b="1" dirty="0">
                <a:ea typeface="Calibri" panose="020F0502020204030204" pitchFamily="34" charset="0"/>
                <a:cs typeface="Times New Roman" panose="02020603050405020304" pitchFamily="18" charset="0"/>
              </a:rPr>
              <a:t>Biomedical Engineering</a:t>
            </a:r>
          </a:p>
          <a:p>
            <a:pPr>
              <a:lnSpc>
                <a:spcPct val="120000"/>
              </a:lnSpc>
              <a:buSzPts val="1000"/>
              <a:tabLst>
                <a:tab pos="457200" algn="l"/>
              </a:tabLst>
            </a:pPr>
            <a:r>
              <a:rPr lang="en-IN" sz="1500" b="1" dirty="0">
                <a:effectLst/>
                <a:ea typeface="Calibri" panose="020F0502020204030204" pitchFamily="34" charset="0"/>
                <a:cs typeface="Times New Roman" panose="02020603050405020304" pitchFamily="18" charset="0"/>
              </a:rPr>
              <a:t>Biotechnology</a:t>
            </a:r>
          </a:p>
          <a:p>
            <a:pPr>
              <a:lnSpc>
                <a:spcPct val="120000"/>
              </a:lnSpc>
              <a:buSzPts val="1000"/>
              <a:tabLst>
                <a:tab pos="457200" algn="l"/>
              </a:tabLst>
            </a:pPr>
            <a:r>
              <a:rPr lang="en-IN" sz="1500" b="1" dirty="0">
                <a:effectLst/>
                <a:ea typeface="Times New Roman" panose="02020603050405020304" pitchFamily="18" charset="0"/>
              </a:rPr>
              <a:t>Chemical Engineering</a:t>
            </a:r>
            <a:r>
              <a:rPr lang="en-IN" sz="1500" b="1" dirty="0">
                <a:effectLst/>
              </a:rPr>
              <a:t> </a:t>
            </a:r>
            <a:endParaRPr lang="en-IN" sz="1500" b="1" dirty="0">
              <a:cs typeface="Times New Roman" panose="02020603050405020304" pitchFamily="18" charset="0"/>
            </a:endParaRPr>
          </a:p>
          <a:p>
            <a:pPr>
              <a:lnSpc>
                <a:spcPct val="120000"/>
              </a:lnSpc>
              <a:buSzPts val="1000"/>
              <a:tabLst>
                <a:tab pos="457200" algn="l"/>
              </a:tabLst>
            </a:pPr>
            <a:r>
              <a:rPr lang="en-IN" sz="1500" b="1" dirty="0">
                <a:effectLst/>
                <a:ea typeface="Times New Roman" panose="02020603050405020304" pitchFamily="18" charset="0"/>
              </a:rPr>
              <a:t>Civil Engineering</a:t>
            </a:r>
            <a:r>
              <a:rPr lang="en-IN" sz="1500" b="1" dirty="0">
                <a:effectLst/>
              </a:rPr>
              <a:t> </a:t>
            </a:r>
          </a:p>
          <a:p>
            <a:pPr>
              <a:lnSpc>
                <a:spcPct val="120000"/>
              </a:lnSpc>
              <a:buSzPts val="1000"/>
              <a:tabLst>
                <a:tab pos="457200" algn="l"/>
              </a:tabLst>
            </a:pPr>
            <a:r>
              <a:rPr lang="en-IN" sz="1500" b="1" dirty="0">
                <a:cs typeface="Times New Roman" panose="02020603050405020304" pitchFamily="18" charset="0"/>
              </a:rPr>
              <a:t>Climate Change</a:t>
            </a:r>
            <a:endParaRPr lang="en-IN" sz="1500" b="1" dirty="0">
              <a:effectLst/>
              <a:cs typeface="Times New Roman" panose="02020603050405020304" pitchFamily="18" charset="0"/>
            </a:endParaRPr>
          </a:p>
          <a:p>
            <a:pPr>
              <a:lnSpc>
                <a:spcPct val="120000"/>
              </a:lnSpc>
              <a:buSzPts val="1000"/>
              <a:tabLst>
                <a:tab pos="457200" algn="l"/>
              </a:tabLst>
            </a:pPr>
            <a:r>
              <a:rPr lang="en-IN" sz="1500" b="1" dirty="0">
                <a:effectLst/>
                <a:ea typeface="Times New Roman" panose="02020603050405020304" pitchFamily="18" charset="0"/>
              </a:rPr>
              <a:t>Computer Science and Engineering</a:t>
            </a:r>
            <a:r>
              <a:rPr lang="en-IN" sz="1500" b="1" dirty="0">
                <a:effectLst/>
              </a:rPr>
              <a:t> </a:t>
            </a:r>
          </a:p>
          <a:p>
            <a:pPr>
              <a:lnSpc>
                <a:spcPct val="120000"/>
              </a:lnSpc>
              <a:buSzPts val="1000"/>
              <a:tabLst>
                <a:tab pos="457200" algn="l"/>
              </a:tabLst>
            </a:pPr>
            <a:r>
              <a:rPr lang="en-IN" sz="1500" b="1" dirty="0"/>
              <a:t>Electrical Engineering</a:t>
            </a:r>
          </a:p>
          <a:p>
            <a:pPr>
              <a:lnSpc>
                <a:spcPct val="120000"/>
              </a:lnSpc>
              <a:buSzPts val="1000"/>
              <a:tabLst>
                <a:tab pos="457200" algn="l"/>
              </a:tabLst>
            </a:pPr>
            <a:r>
              <a:rPr lang="en-IN" sz="1500" b="1" dirty="0">
                <a:effectLst/>
              </a:rPr>
              <a:t>Entrepreneurship &amp; Management</a:t>
            </a:r>
          </a:p>
          <a:p>
            <a:pPr>
              <a:lnSpc>
                <a:spcPct val="120000"/>
              </a:lnSpc>
              <a:buSzPts val="1000"/>
              <a:tabLst>
                <a:tab pos="457200" algn="l"/>
              </a:tabLst>
            </a:pPr>
            <a:r>
              <a:rPr lang="en-IN" sz="1500" b="1" dirty="0">
                <a:effectLst/>
                <a:ea typeface="Times New Roman" panose="02020603050405020304" pitchFamily="18" charset="0"/>
                <a:cs typeface="Times New Roman" panose="02020603050405020304" pitchFamily="18" charset="0"/>
              </a:rPr>
              <a:t>Heritage Science and Technology (Online)</a:t>
            </a:r>
            <a:endParaRPr lang="en-IN" sz="1500" b="1" dirty="0">
              <a:effectLst/>
            </a:endParaRPr>
          </a:p>
          <a:p>
            <a:pPr>
              <a:lnSpc>
                <a:spcPct val="120000"/>
              </a:lnSpc>
              <a:buSzPts val="1000"/>
              <a:tabLst>
                <a:tab pos="457200" algn="l"/>
              </a:tabLst>
            </a:pPr>
            <a:r>
              <a:rPr lang="en-IN" sz="1500" b="1" dirty="0">
                <a:ea typeface="Calibri" panose="020F0502020204030204" pitchFamily="34" charset="0"/>
                <a:cs typeface="Times New Roman" panose="02020603050405020304" pitchFamily="18" charset="0"/>
              </a:rPr>
              <a:t>Materials Science &amp; Metallurgical Engineering</a:t>
            </a:r>
          </a:p>
          <a:p>
            <a:pPr>
              <a:lnSpc>
                <a:spcPct val="120000"/>
              </a:lnSpc>
              <a:buSzPts val="1000"/>
              <a:tabLst>
                <a:tab pos="457200" algn="l"/>
              </a:tabLst>
            </a:pPr>
            <a:r>
              <a:rPr lang="en-IN" sz="1500" b="1" dirty="0">
                <a:ea typeface="Calibri" panose="020F0502020204030204" pitchFamily="34" charset="0"/>
                <a:cs typeface="Times New Roman" panose="02020603050405020304" pitchFamily="18" charset="0"/>
              </a:rPr>
              <a:t>Mechanical &amp; Aerospace Engineering</a:t>
            </a:r>
            <a:endParaRPr lang="en-IN" sz="1500" b="1" dirty="0">
              <a:effectLst/>
              <a:ea typeface="Calibri" panose="020F0502020204030204" pitchFamily="34" charset="0"/>
              <a:cs typeface="Times New Roman" panose="02020603050405020304" pitchFamily="18" charset="0"/>
            </a:endParaRPr>
          </a:p>
          <a:p>
            <a:pPr marL="0" lvl="0" indent="0">
              <a:lnSpc>
                <a:spcPct val="120000"/>
              </a:lnSpc>
              <a:buSzPts val="1000"/>
              <a:buNone/>
              <a:tabLst>
                <a:tab pos="457200" algn="l"/>
              </a:tabLst>
            </a:pPr>
            <a:r>
              <a:rPr lang="en-IN" sz="1600" b="1" u="sng" dirty="0">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Master of Science (M.Sc)</a:t>
            </a:r>
            <a:endParaRPr lang="en-IN" sz="1600" b="1" u="sng" dirty="0">
              <a:effectLst/>
              <a:ea typeface="Calibri" panose="020F0502020204030204" pitchFamily="34" charset="0"/>
              <a:cs typeface="Times New Roman" panose="02020603050405020304" pitchFamily="18" charset="0"/>
            </a:endParaRPr>
          </a:p>
          <a:p>
            <a:pPr>
              <a:lnSpc>
                <a:spcPct val="120000"/>
              </a:lnSpc>
              <a:buSzPts val="1000"/>
              <a:tabLst>
                <a:tab pos="457200" algn="l"/>
              </a:tabLst>
            </a:pPr>
            <a:r>
              <a:rPr lang="en-IN" sz="1400" b="1" dirty="0">
                <a:effectLst/>
                <a:ea typeface="Calibri" panose="020F0502020204030204" pitchFamily="34" charset="0"/>
                <a:cs typeface="Times New Roman" panose="02020603050405020304" pitchFamily="18" charset="0"/>
              </a:rPr>
              <a:t>Physics</a:t>
            </a:r>
          </a:p>
          <a:p>
            <a:pPr>
              <a:lnSpc>
                <a:spcPct val="120000"/>
              </a:lnSpc>
              <a:buSzPts val="1000"/>
              <a:tabLst>
                <a:tab pos="457200" algn="l"/>
              </a:tabLst>
            </a:pPr>
            <a:r>
              <a:rPr lang="en-IN" sz="1400" b="1" dirty="0">
                <a:ea typeface="Calibri" panose="020F0502020204030204" pitchFamily="34" charset="0"/>
                <a:cs typeface="Times New Roman" panose="02020603050405020304" pitchFamily="18" charset="0"/>
              </a:rPr>
              <a:t>Chemistry</a:t>
            </a:r>
          </a:p>
          <a:p>
            <a:pPr>
              <a:lnSpc>
                <a:spcPct val="120000"/>
              </a:lnSpc>
              <a:buSzPts val="1000"/>
              <a:tabLst>
                <a:tab pos="457200" algn="l"/>
              </a:tabLst>
            </a:pPr>
            <a:r>
              <a:rPr lang="en-IN" sz="1400" b="1" dirty="0">
                <a:effectLst/>
                <a:ea typeface="Calibri" panose="020F0502020204030204" pitchFamily="34" charset="0"/>
                <a:cs typeface="Times New Roman" panose="02020603050405020304" pitchFamily="18" charset="0"/>
              </a:rPr>
              <a:t>Mathematics</a:t>
            </a:r>
          </a:p>
          <a:p>
            <a:pPr marL="0" lvl="0" indent="0">
              <a:lnSpc>
                <a:spcPct val="120000"/>
              </a:lnSpc>
              <a:buSzPts val="1000"/>
              <a:buNone/>
              <a:tabLst>
                <a:tab pos="457200" algn="l"/>
              </a:tabLst>
            </a:pPr>
            <a:r>
              <a:rPr lang="en-IN" sz="1600" b="1" u="sng" dirty="0">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Masters in Development Studies</a:t>
            </a:r>
            <a:r>
              <a:rPr lang="en-IN" sz="1600" b="1" u="sng" dirty="0">
                <a:effectLst/>
                <a:ea typeface="Calibri" panose="020F0502020204030204" pitchFamily="34" charset="0"/>
                <a:cs typeface="Times New Roman" panose="02020603050405020304" pitchFamily="18" charset="0"/>
              </a:rPr>
              <a:t> (MA)</a:t>
            </a:r>
          </a:p>
          <a:p>
            <a:pPr marL="0" lvl="0" indent="0">
              <a:lnSpc>
                <a:spcPct val="120000"/>
              </a:lnSpc>
              <a:buSzPts val="1000"/>
              <a:buNone/>
              <a:tabLst>
                <a:tab pos="457200" algn="l"/>
              </a:tabLst>
            </a:pPr>
            <a:r>
              <a:rPr lang="en-IN" sz="1600" b="1" u="sng" dirty="0">
                <a:ea typeface="Calibri" panose="020F0502020204030204" pitchFamily="34" charset="0"/>
                <a:cs typeface="Times New Roman" panose="02020603050405020304" pitchFamily="18" charset="0"/>
              </a:rPr>
              <a:t>Master of Design (</a:t>
            </a:r>
            <a:r>
              <a:rPr lang="en-IN" sz="1600" b="1" u="sng" dirty="0" err="1">
                <a:ea typeface="Calibri" panose="020F0502020204030204" pitchFamily="34" charset="0"/>
                <a:cs typeface="Times New Roman" panose="02020603050405020304" pitchFamily="18" charset="0"/>
              </a:rPr>
              <a:t>M.Des</a:t>
            </a:r>
            <a:r>
              <a:rPr lang="en-IN" sz="1600" b="1" u="sng" dirty="0">
                <a:ea typeface="Calibri" panose="020F0502020204030204" pitchFamily="34" charset="0"/>
                <a:cs typeface="Times New Roman" panose="02020603050405020304" pitchFamily="18" charset="0"/>
              </a:rPr>
              <a:t>)</a:t>
            </a:r>
            <a:endParaRPr lang="en-IN" sz="1600" b="1" dirty="0">
              <a:effectLst/>
              <a:ea typeface="Calibri" panose="020F0502020204030204" pitchFamily="34" charset="0"/>
              <a:cs typeface="Times New Roman" panose="02020603050405020304" pitchFamily="18" charset="0"/>
            </a:endParaRPr>
          </a:p>
        </p:txBody>
      </p:sp>
      <p:sp>
        <p:nvSpPr>
          <p:cNvPr id="21" name="Content Placeholder 18">
            <a:extLst>
              <a:ext uri="{FF2B5EF4-FFF2-40B4-BE49-F238E27FC236}">
                <a16:creationId xmlns:a16="http://schemas.microsoft.com/office/drawing/2014/main" id="{6FADF9D0-E0B9-BD2A-6E9A-4EB94CA8C5D6}"/>
              </a:ext>
            </a:extLst>
          </p:cNvPr>
          <p:cNvSpPr txBox="1">
            <a:spLocks/>
          </p:cNvSpPr>
          <p:nvPr/>
        </p:nvSpPr>
        <p:spPr>
          <a:xfrm>
            <a:off x="7713406" y="784164"/>
            <a:ext cx="3293260" cy="519330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en-IN" sz="1400" b="1" i="1" dirty="0">
                <a:solidFill>
                  <a:schemeClr val="accent2">
                    <a:lumMod val="75000"/>
                  </a:schemeClr>
                </a:solidFill>
                <a:effectLst/>
                <a:ea typeface="Times New Roman" panose="02020603050405020304" pitchFamily="18" charset="0"/>
                <a:cs typeface="Times New Roman" panose="02020603050405020304" pitchFamily="18" charset="0"/>
              </a:rPr>
              <a:t>Professional</a:t>
            </a:r>
          </a:p>
          <a:p>
            <a:pPr marL="0" indent="0">
              <a:buNone/>
            </a:pPr>
            <a:r>
              <a:rPr lang="en-IN" sz="1600" b="1" dirty="0">
                <a:effectLst/>
                <a:ea typeface="Times New Roman" panose="02020603050405020304" pitchFamily="18" charset="0"/>
              </a:rPr>
              <a:t>IITH offer the following professional programs:</a:t>
            </a:r>
          </a:p>
          <a:p>
            <a:pPr>
              <a:buSzPts val="1000"/>
              <a:tabLst>
                <a:tab pos="228600" algn="l"/>
              </a:tabLst>
            </a:pPr>
            <a:r>
              <a:rPr lang="en-IN" sz="1800" b="1" u="sng" dirty="0">
                <a:effectLst/>
                <a:ea typeface="Calibri" panose="020F0502020204030204" pitchFamily="34" charset="0"/>
                <a:cs typeface="Times New Roman" panose="02020603050405020304" pitchFamily="18" charset="0"/>
              </a:rPr>
              <a:t>Master of Technology (Executive </a:t>
            </a:r>
            <a:r>
              <a:rPr lang="en-IN" sz="1800" b="1" u="sng" dirty="0" err="1">
                <a:effectLst/>
                <a:ea typeface="Calibri" panose="020F0502020204030204" pitchFamily="34" charset="0"/>
                <a:cs typeface="Times New Roman" panose="02020603050405020304" pitchFamily="18" charset="0"/>
              </a:rPr>
              <a:t>M.Tech</a:t>
            </a:r>
            <a:r>
              <a:rPr lang="en-IN" sz="1800" b="1" u="sng" dirty="0">
                <a:effectLst/>
                <a:ea typeface="Calibri" panose="020F0502020204030204" pitchFamily="34" charset="0"/>
                <a:cs typeface="Times New Roman" panose="02020603050405020304" pitchFamily="18" charset="0"/>
              </a:rPr>
              <a:t>)</a:t>
            </a:r>
            <a:r>
              <a:rPr lang="en-IN" sz="1800" dirty="0">
                <a:effectLst/>
                <a:ea typeface="Times New Roman" panose="02020603050405020304" pitchFamily="18" charset="0"/>
              </a:rPr>
              <a:t> </a:t>
            </a:r>
            <a:r>
              <a:rPr lang="en-IN" sz="1800" b="1" u="sng" dirty="0" err="1">
                <a:effectLst/>
                <a:ea typeface="Calibri" panose="020F0502020204030204" pitchFamily="34" charset="0"/>
                <a:cs typeface="Times New Roman" panose="02020603050405020304" pitchFamily="18" charset="0"/>
              </a:rPr>
              <a:t>Biodesign</a:t>
            </a:r>
            <a:endParaRPr lang="en-IN" sz="1800" b="1" u="sng" dirty="0">
              <a:ea typeface="Calibri" panose="020F0502020204030204" pitchFamily="34" charset="0"/>
              <a:cs typeface="Times New Roman" panose="02020603050405020304" pitchFamily="18" charset="0"/>
            </a:endParaRPr>
          </a:p>
          <a:p>
            <a:pPr indent="0">
              <a:buNone/>
            </a:pPr>
            <a:r>
              <a:rPr lang="en-IN" sz="1400" dirty="0">
                <a:effectLst/>
                <a:ea typeface="Calibri" panose="020F0502020204030204" pitchFamily="34" charset="0"/>
                <a:cs typeface="Calibri" panose="020F0502020204030204" pitchFamily="34" charset="0"/>
              </a:rPr>
              <a:t>The Dept. of Biomedical Engineering offers an executive </a:t>
            </a:r>
            <a:r>
              <a:rPr lang="en-IN" sz="1400" dirty="0" err="1">
                <a:effectLst/>
                <a:ea typeface="Calibri" panose="020F0502020204030204" pitchFamily="34" charset="0"/>
                <a:cs typeface="Calibri" panose="020F0502020204030204" pitchFamily="34" charset="0"/>
              </a:rPr>
              <a:t>M.Tech</a:t>
            </a:r>
            <a:r>
              <a:rPr lang="en-IN" sz="1400" dirty="0">
                <a:ea typeface="Calibri" panose="020F0502020204030204" pitchFamily="34" charset="0"/>
                <a:cs typeface="Calibri" panose="020F0502020204030204" pitchFamily="34" charset="0"/>
              </a:rPr>
              <a:t>. </a:t>
            </a:r>
            <a:r>
              <a:rPr lang="en-IN" sz="1400" dirty="0">
                <a:effectLst/>
                <a:ea typeface="Calibri" panose="020F0502020204030204" pitchFamily="34" charset="0"/>
                <a:cs typeface="Calibri" panose="020F0502020204030204" pitchFamily="34" charset="0"/>
              </a:rPr>
              <a:t>The program is an amalgamation of engineering and life sciences</a:t>
            </a:r>
            <a:endParaRPr lang="en-IN" sz="1400" b="1" u="sng" dirty="0">
              <a:effectLst/>
              <a:ea typeface="Calibri" panose="020F0502020204030204" pitchFamily="34" charset="0"/>
              <a:cs typeface="Times New Roman" panose="02020603050405020304" pitchFamily="18" charset="0"/>
            </a:endParaRPr>
          </a:p>
          <a:p>
            <a:pPr>
              <a:spcBef>
                <a:spcPts val="1200"/>
              </a:spcBef>
              <a:buSzPts val="1000"/>
              <a:tabLst>
                <a:tab pos="228600" algn="l"/>
              </a:tabLst>
            </a:pPr>
            <a:r>
              <a:rPr lang="en-IN" sz="1800" b="1" u="sng" kern="0" dirty="0">
                <a:effectLst/>
                <a:ea typeface="Times New Roman" panose="02020603050405020304" pitchFamily="18" charset="0"/>
                <a:cs typeface="Times New Roman" panose="02020603050405020304" pitchFamily="18" charset="0"/>
              </a:rPr>
              <a:t>Fellowship program</a:t>
            </a:r>
            <a:endParaRPr lang="en-IN" sz="1800" b="1" u="sng" kern="0" dirty="0">
              <a:latin typeface="Arial" panose="020B0604020202020204" pitchFamily="34" charset="0"/>
              <a:ea typeface="Times New Roman" panose="02020603050405020304" pitchFamily="18" charset="0"/>
              <a:cs typeface="Times New Roman" panose="02020603050405020304" pitchFamily="18" charset="0"/>
            </a:endParaRPr>
          </a:p>
          <a:p>
            <a:pPr>
              <a:spcBef>
                <a:spcPts val="1200"/>
              </a:spcBef>
              <a:buSzPts val="1000"/>
              <a:tabLst>
                <a:tab pos="228600" algn="l"/>
              </a:tabLst>
            </a:pPr>
            <a:r>
              <a:rPr lang="en-IN" sz="1400" dirty="0">
                <a:effectLst/>
                <a:ea typeface="Times New Roman" panose="02020603050405020304" pitchFamily="18" charset="0"/>
              </a:rPr>
              <a:t>The </a:t>
            </a:r>
            <a:r>
              <a:rPr lang="en-IN" sz="1400" dirty="0" err="1">
                <a:effectLst/>
                <a:ea typeface="Times New Roman" panose="02020603050405020304" pitchFamily="18" charset="0"/>
              </a:rPr>
              <a:t>Center</a:t>
            </a:r>
            <a:r>
              <a:rPr lang="en-IN" sz="1400" dirty="0">
                <a:effectLst/>
                <a:ea typeface="Times New Roman" panose="02020603050405020304" pitchFamily="18" charset="0"/>
              </a:rPr>
              <a:t> for Healthcare Entrepreneurship (</a:t>
            </a:r>
            <a:r>
              <a:rPr lang="en-IN" sz="1400" dirty="0" err="1">
                <a:effectLst/>
                <a:ea typeface="Times New Roman" panose="02020603050405020304" pitchFamily="18" charset="0"/>
              </a:rPr>
              <a:t>CfHE</a:t>
            </a:r>
            <a:r>
              <a:rPr lang="en-IN" sz="1400" dirty="0">
                <a:effectLst/>
                <a:ea typeface="Times New Roman" panose="02020603050405020304" pitchFamily="18" charset="0"/>
              </a:rPr>
              <a:t>) offers a 12 months long fellowship program comprising of 30 credits of class room entrepreneurship training, including 8 weeks of clinical </a:t>
            </a:r>
          </a:p>
          <a:p>
            <a:pPr marL="0" indent="0">
              <a:buSzPts val="1000"/>
              <a:buNone/>
              <a:tabLst>
                <a:tab pos="228600" algn="l"/>
              </a:tabLst>
            </a:pPr>
            <a:endParaRPr lang="en-IN" sz="1600" b="1" u="sng" kern="0" dirty="0">
              <a:effectLst/>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C39B8206-E921-36A4-7721-7C0671829AFF}"/>
              </a:ext>
            </a:extLst>
          </p:cNvPr>
          <p:cNvPicPr>
            <a:picLocks noChangeAspect="1"/>
          </p:cNvPicPr>
          <p:nvPr/>
        </p:nvPicPr>
        <p:blipFill rotWithShape="1">
          <a:blip r:embed="rId7">
            <a:extLst>
              <a:ext uri="{28A0092B-C50C-407E-A947-70E740481C1C}">
                <a14:useLocalDpi xmlns:a14="http://schemas.microsoft.com/office/drawing/2010/main" val="0"/>
              </a:ext>
            </a:extLst>
          </a:blip>
          <a:srcRect r="62802"/>
          <a:stretch/>
        </p:blipFill>
        <p:spPr>
          <a:xfrm>
            <a:off x="3574346" y="685254"/>
            <a:ext cx="352859" cy="6186434"/>
          </a:xfrm>
          <a:prstGeom prst="rect">
            <a:avLst/>
          </a:prstGeom>
        </p:spPr>
      </p:pic>
      <p:pic>
        <p:nvPicPr>
          <p:cNvPr id="23" name="Picture 22">
            <a:extLst>
              <a:ext uri="{FF2B5EF4-FFF2-40B4-BE49-F238E27FC236}">
                <a16:creationId xmlns:a16="http://schemas.microsoft.com/office/drawing/2014/main" id="{066FA40A-AC6E-F8BD-20E9-1A928D0F0481}"/>
              </a:ext>
            </a:extLst>
          </p:cNvPr>
          <p:cNvPicPr>
            <a:picLocks noChangeAspect="1"/>
          </p:cNvPicPr>
          <p:nvPr/>
        </p:nvPicPr>
        <p:blipFill rotWithShape="1">
          <a:blip r:embed="rId7">
            <a:extLst>
              <a:ext uri="{28A0092B-C50C-407E-A947-70E740481C1C}">
                <a14:useLocalDpi xmlns:a14="http://schemas.microsoft.com/office/drawing/2010/main" val="0"/>
              </a:ext>
            </a:extLst>
          </a:blip>
          <a:srcRect l="40419" r="32424"/>
          <a:stretch/>
        </p:blipFill>
        <p:spPr>
          <a:xfrm>
            <a:off x="7418212" y="699375"/>
            <a:ext cx="256453" cy="6158625"/>
          </a:xfrm>
          <a:prstGeom prst="rect">
            <a:avLst/>
          </a:prstGeom>
        </p:spPr>
      </p:pic>
    </p:spTree>
    <p:extLst>
      <p:ext uri="{BB962C8B-B14F-4D97-AF65-F5344CB8AC3E}">
        <p14:creationId xmlns:p14="http://schemas.microsoft.com/office/powerpoint/2010/main" val="160336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anim calcmode="lin" valueType="num">
                                      <p:cBhvr>
                                        <p:cTn id="8" dur="2000" fill="hold"/>
                                        <p:tgtEl>
                                          <p:spTgt spid="23"/>
                                        </p:tgtEl>
                                        <p:attrNameLst>
                                          <p:attrName>ppt_w</p:attrName>
                                        </p:attrNameLst>
                                      </p:cBhvr>
                                      <p:tavLst>
                                        <p:tav tm="0" fmla="#ppt_w*sin(2.5*pi*$)">
                                          <p:val>
                                            <p:fltVal val="0"/>
                                          </p:val>
                                        </p:tav>
                                        <p:tav tm="100000">
                                          <p:val>
                                            <p:fltVal val="1"/>
                                          </p:val>
                                        </p:tav>
                                      </p:tavLst>
                                    </p:anim>
                                    <p:anim calcmode="lin" valueType="num">
                                      <p:cBhvr>
                                        <p:cTn id="9" dur="2000" fill="hold"/>
                                        <p:tgtEl>
                                          <p:spTgt spid="2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ppt_w</p:attrName>
                                        </p:attrNameLst>
                                      </p:cBhvr>
                                      <p:tavLst>
                                        <p:tav tm="0" fmla="#ppt_w*sin(2.5*pi*$)">
                                          <p:val>
                                            <p:fltVal val="0"/>
                                          </p:val>
                                        </p:tav>
                                        <p:tav tm="100000">
                                          <p:val>
                                            <p:fltVal val="1"/>
                                          </p:val>
                                        </p:tav>
                                      </p:tavLst>
                                    </p:anim>
                                    <p:anim calcmode="lin" valueType="num">
                                      <p:cBhvr>
                                        <p:cTn id="14"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C0DB9-85FE-D460-8D2A-27E03D6F8663}"/>
              </a:ext>
            </a:extLst>
          </p:cNvPr>
          <p:cNvSpPr>
            <a:spLocks noGrp="1"/>
          </p:cNvSpPr>
          <p:nvPr>
            <p:ph type="title"/>
          </p:nvPr>
        </p:nvSpPr>
        <p:spPr>
          <a:xfrm>
            <a:off x="628474" y="679968"/>
            <a:ext cx="9995483" cy="492645"/>
          </a:xfrm>
        </p:spPr>
        <p:txBody>
          <a:bodyPr>
            <a:normAutofit fontScale="90000"/>
          </a:bodyPr>
          <a:lstStyle/>
          <a:p>
            <a:r>
              <a:rPr lang="en-US" sz="4000" b="1" dirty="0">
                <a:solidFill>
                  <a:schemeClr val="accent2"/>
                </a:solidFill>
                <a:effectLst/>
                <a:ea typeface="Calibri" panose="020F0502020204030204" pitchFamily="34" charset="0"/>
                <a:cs typeface="Times New Roman" panose="02020603050405020304" pitchFamily="18" charset="0"/>
              </a:rPr>
              <a:t>RESEARCH PROGRAMS</a:t>
            </a:r>
            <a:br>
              <a:rPr lang="en-IN" sz="4000" b="1" dirty="0">
                <a:solidFill>
                  <a:schemeClr val="accent2"/>
                </a:solidFill>
                <a:effectLst/>
                <a:ea typeface="Calibri" panose="020F0502020204030204" pitchFamily="34" charset="0"/>
                <a:cs typeface="Times New Roman" panose="02020603050405020304" pitchFamily="18" charset="0"/>
              </a:rPr>
            </a:br>
            <a:endParaRPr lang="en-IN" sz="4000" b="1" dirty="0">
              <a:solidFill>
                <a:schemeClr val="accent2"/>
              </a:solidFill>
            </a:endParaRPr>
          </a:p>
        </p:txBody>
      </p:sp>
      <p:sp>
        <p:nvSpPr>
          <p:cNvPr id="3" name="Content Placeholder 2">
            <a:extLst>
              <a:ext uri="{FF2B5EF4-FFF2-40B4-BE49-F238E27FC236}">
                <a16:creationId xmlns:a16="http://schemas.microsoft.com/office/drawing/2014/main" id="{5805DB02-B3F2-A52B-CF33-5423EEA9D52D}"/>
              </a:ext>
            </a:extLst>
          </p:cNvPr>
          <p:cNvSpPr>
            <a:spLocks noGrp="1"/>
          </p:cNvSpPr>
          <p:nvPr>
            <p:ph sz="half" idx="1"/>
          </p:nvPr>
        </p:nvSpPr>
        <p:spPr>
          <a:xfrm>
            <a:off x="628476" y="1083639"/>
            <a:ext cx="9995482" cy="5009964"/>
          </a:xfrm>
        </p:spPr>
        <p:txBody>
          <a:bodyPr>
            <a:noAutofit/>
          </a:bodyPr>
          <a:lstStyle/>
          <a:p>
            <a:pPr marL="0" indent="0">
              <a:buNone/>
            </a:pPr>
            <a:r>
              <a:rPr lang="en-IN" sz="1800" b="1" i="1" dirty="0">
                <a:effectLst/>
                <a:ea typeface="Times New Roman" panose="02020603050405020304" pitchFamily="18" charset="0"/>
                <a:cs typeface="Times New Roman" panose="02020603050405020304" pitchFamily="18" charset="0"/>
              </a:rPr>
              <a:t>All the departments (except Engineering Science) at IITH offer PhD program</a:t>
            </a:r>
            <a:endParaRPr lang="en-IN" sz="1800" b="1" i="1" dirty="0">
              <a:effectLst/>
              <a:ea typeface="Calibri" panose="020F0502020204030204" pitchFamily="34" charset="0"/>
              <a:cs typeface="Times New Roman" panose="02020603050405020304" pitchFamily="18" charset="0"/>
            </a:endParaRPr>
          </a:p>
          <a:p>
            <a:pPr marL="0" indent="0">
              <a:buNone/>
            </a:pPr>
            <a:r>
              <a:rPr lang="en-IN" sz="1800" b="1" i="1" dirty="0">
                <a:effectLst/>
                <a:ea typeface="Times New Roman" panose="02020603050405020304" pitchFamily="18" charset="0"/>
                <a:cs typeface="Times New Roman" panose="02020603050405020304" pitchFamily="18" charset="0"/>
              </a:rPr>
              <a:t>IITH offers regular PhD programs in the following departments</a:t>
            </a:r>
            <a:endParaRPr lang="en-IN" sz="1800" b="1" i="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ffectLs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Artificial Intelligen</a:t>
            </a:r>
            <a:r>
              <a:rPr lang="en-IN" sz="1800" b="1" u="sng" dirty="0">
                <a:effectLst/>
                <a:ea typeface="Times New Roman" panose="02020603050405020304" pitchFamily="18" charset="0"/>
                <a:cs typeface="Times New Roman" panose="02020603050405020304" pitchFamily="18" charset="0"/>
              </a:rPr>
              <a:t>ce</a:t>
            </a:r>
            <a:endParaRPr lang="en-IN" sz="18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Biomedical Engineering</a:t>
            </a:r>
            <a:endParaRPr lang="en-IN" sz="18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ffectLst/>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Biotechnology</a:t>
            </a:r>
            <a:endParaRPr lang="en-IN" sz="18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ffectLst/>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Chemical Engineering</a:t>
            </a:r>
            <a:endParaRPr lang="en-IN" sz="18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ffectLst/>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Civil Engineering</a:t>
            </a:r>
            <a:endParaRPr lang="en-IN" sz="1800" b="1" u="sng" dirty="0">
              <a:effectLst/>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a typeface="Calibri" panose="020F0502020204030204" pitchFamily="34" charset="0"/>
                <a:cs typeface="Times New Roman" panose="02020603050405020304" pitchFamily="18" charset="0"/>
              </a:rPr>
              <a:t>Climate Change</a:t>
            </a:r>
            <a:endParaRPr lang="en-IN" sz="18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ffectLst/>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Computer Science and Engineering</a:t>
            </a:r>
            <a:endParaRPr lang="en-IN" sz="1800" b="1" u="sng" dirty="0">
              <a:effectLst/>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a typeface="Calibri" panose="020F0502020204030204" pitchFamily="34" charset="0"/>
                <a:cs typeface="Times New Roman" panose="02020603050405020304" pitchFamily="18" charset="0"/>
              </a:rPr>
              <a:t>Engineering Science</a:t>
            </a:r>
            <a:endParaRPr lang="en-IN" sz="1800" b="1" dirty="0">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IN" sz="1800" b="1" u="sng" dirty="0">
                <a:effectLst/>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Electrical Engineering</a:t>
            </a:r>
            <a:endParaRPr lang="en-IN" sz="1800" b="1" u="sng" dirty="0">
              <a:effectLst/>
              <a:ea typeface="Times New Roman" panose="02020603050405020304" pitchFamily="18" charset="0"/>
              <a:cs typeface="Times New Roman" panose="02020603050405020304" pitchFamily="18" charset="0"/>
            </a:endParaRPr>
          </a:p>
          <a:p>
            <a:pPr marL="342900" indent="-342900">
              <a:buSzPts val="1000"/>
              <a:buFont typeface="Symbol" panose="05050102010706020507" pitchFamily="18" charset="2"/>
              <a:buChar char=""/>
              <a:tabLst>
                <a:tab pos="457200" algn="l"/>
              </a:tabLst>
            </a:pPr>
            <a:r>
              <a:rPr lang="en-IN" sz="18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Heritage Science and Technology</a:t>
            </a:r>
            <a:endParaRPr lang="en-IN" sz="18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IN" sz="1800" b="1" u="sng" dirty="0">
              <a:effectLst/>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en-IN" sz="1800" b="1" dirty="0">
              <a:effectLst/>
              <a:ea typeface="Calibri" panose="020F0502020204030204" pitchFamily="34" charset="0"/>
              <a:cs typeface="Times New Roman" panose="02020603050405020304" pitchFamily="18" charset="0"/>
            </a:endParaRPr>
          </a:p>
          <a:p>
            <a:endParaRPr lang="en-IN" sz="1800" b="1" dirty="0"/>
          </a:p>
        </p:txBody>
      </p:sp>
      <p:sp>
        <p:nvSpPr>
          <p:cNvPr id="4" name="TextBox 3">
            <a:extLst>
              <a:ext uri="{FF2B5EF4-FFF2-40B4-BE49-F238E27FC236}">
                <a16:creationId xmlns:a16="http://schemas.microsoft.com/office/drawing/2014/main" id="{14C354EC-1C3F-BC95-81E3-88104EE49294}"/>
              </a:ext>
            </a:extLst>
          </p:cNvPr>
          <p:cNvSpPr txBox="1"/>
          <p:nvPr/>
        </p:nvSpPr>
        <p:spPr>
          <a:xfrm>
            <a:off x="5740876" y="1855286"/>
            <a:ext cx="4370509" cy="4204356"/>
          </a:xfrm>
          <a:prstGeom prst="rect">
            <a:avLst/>
          </a:prstGeom>
          <a:noFill/>
        </p:spPr>
        <p:txBody>
          <a:bodyPr wrap="square" rtlCol="0">
            <a:spAutoFit/>
          </a:bodyPr>
          <a:lstStyle/>
          <a:p>
            <a:pPr marL="285750" indent="-285750">
              <a:lnSpc>
                <a:spcPct val="150000"/>
              </a:lnSpc>
              <a:buSzPts val="1000"/>
              <a:buFont typeface="Arial" panose="020B0604020202020204" pitchFamily="34" charset="0"/>
              <a:buChar char="•"/>
              <a:tabLst>
                <a:tab pos="457200" algn="l"/>
              </a:tabLst>
            </a:pPr>
            <a:r>
              <a:rPr lang="en-IN" sz="1800"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Materials Science and Metallurgical Engineering</a:t>
            </a:r>
            <a:endParaRPr lang="en-IN" sz="1800"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IN"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Mechanical and Aerospace Engineering</a:t>
            </a:r>
            <a:endParaRPr lang="en-IN"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IN"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Chemistry</a:t>
            </a:r>
            <a:endParaRPr lang="en-IN"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IN"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Physics</a:t>
            </a:r>
            <a:endParaRPr lang="en-IN"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IN"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Mathematics and Computing</a:t>
            </a:r>
            <a:endParaRPr lang="en-IN"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IN"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val="tx"/>
                    </a:ext>
                  </a:extLst>
                </a:hlinkClick>
              </a:rPr>
              <a:t>Liberal Arts</a:t>
            </a:r>
            <a:endParaRPr lang="en-IN"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IN"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Design</a:t>
            </a:r>
            <a:endParaRPr lang="en-IN"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L="342900" lvl="0" indent="-342900">
              <a:lnSpc>
                <a:spcPct val="150000"/>
              </a:lnSpc>
              <a:buSzPts val="1000"/>
              <a:buFont typeface="Symbol" panose="05050102010706020507" pitchFamily="18" charset="2"/>
              <a:buChar char=""/>
              <a:tabLst>
                <a:tab pos="457200" algn="l"/>
              </a:tabLst>
            </a:pPr>
            <a:r>
              <a:rPr lang="en-IN" b="1" u="sng" dirty="0">
                <a:solidFill>
                  <a:schemeClr val="tx1">
                    <a:lumMod val="65000"/>
                    <a:lumOff val="35000"/>
                  </a:schemeClr>
                </a:solidFill>
                <a:effectLst/>
                <a:ea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Entrepreneurship and Management</a:t>
            </a:r>
            <a:endParaRPr lang="en-IN" b="1" dirty="0">
              <a:solidFill>
                <a:schemeClr val="tx1">
                  <a:lumMod val="65000"/>
                  <a:lumOff val="35000"/>
                </a:schemeClr>
              </a:solidFill>
              <a:effectLst/>
              <a:ea typeface="Calibri" panose="020F0502020204030204" pitchFamily="34" charset="0"/>
              <a:cs typeface="Times New Roman" panose="02020603050405020304" pitchFamily="18" charset="0"/>
            </a:endParaRPr>
          </a:p>
          <a:p>
            <a:pPr>
              <a:lnSpc>
                <a:spcPct val="150000"/>
              </a:lnSpc>
            </a:pPr>
            <a:endParaRPr lang="en-IN" b="1" dirty="0">
              <a:solidFill>
                <a:schemeClr val="tx1">
                  <a:lumMod val="65000"/>
                  <a:lumOff val="35000"/>
                </a:schemeClr>
              </a:solidFill>
            </a:endParaRPr>
          </a:p>
        </p:txBody>
      </p:sp>
      <p:sp>
        <p:nvSpPr>
          <p:cNvPr id="11" name="Rectangle 10">
            <a:extLst>
              <a:ext uri="{FF2B5EF4-FFF2-40B4-BE49-F238E27FC236}">
                <a16:creationId xmlns:a16="http://schemas.microsoft.com/office/drawing/2014/main" id="{EF670369-E726-8CB3-CC2A-7AE1B828BA39}"/>
              </a:ext>
            </a:extLst>
          </p:cNvPr>
          <p:cNvSpPr/>
          <p:nvPr/>
        </p:nvSpPr>
        <p:spPr>
          <a:xfrm>
            <a:off x="628474" y="5969143"/>
            <a:ext cx="9817985" cy="2818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2291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92A0-C0D8-F7D4-CBFC-0031A553FBF3}"/>
              </a:ext>
            </a:extLst>
          </p:cNvPr>
          <p:cNvSpPr>
            <a:spLocks noGrp="1"/>
          </p:cNvSpPr>
          <p:nvPr>
            <p:ph type="title"/>
          </p:nvPr>
        </p:nvSpPr>
        <p:spPr/>
        <p:txBody>
          <a:bodyPr>
            <a:noAutofit/>
          </a:bodyPr>
          <a:lstStyle/>
          <a:p>
            <a:r>
              <a:rPr lang="en-IN" sz="3600" b="1" dirty="0">
                <a:effectLst/>
                <a:ea typeface="Times New Roman" panose="02020603050405020304" pitchFamily="18" charset="0"/>
                <a:cs typeface="Times New Roman" panose="02020603050405020304" pitchFamily="18" charset="0"/>
              </a:rPr>
              <a:t>INTERDISCIPLINARY (ID) </a:t>
            </a:r>
            <a:r>
              <a:rPr lang="en-IN" sz="3600" b="1" dirty="0">
                <a:ea typeface="Times New Roman" panose="02020603050405020304" pitchFamily="18" charset="0"/>
                <a:cs typeface="Times New Roman" panose="02020603050405020304" pitchFamily="18" charset="0"/>
              </a:rPr>
              <a:t>P</a:t>
            </a:r>
            <a:r>
              <a:rPr lang="en-IN" sz="3600" b="1" dirty="0">
                <a:effectLst/>
                <a:ea typeface="Times New Roman" panose="02020603050405020304" pitchFamily="18" charset="0"/>
                <a:cs typeface="Times New Roman" panose="02020603050405020304" pitchFamily="18" charset="0"/>
              </a:rPr>
              <a:t>hD PROGRAM</a:t>
            </a:r>
            <a:br>
              <a:rPr lang="en-IN" sz="3600" b="1" dirty="0">
                <a:effectLst/>
                <a:ea typeface="Times New Roman" panose="02020603050405020304" pitchFamily="18" charset="0"/>
                <a:cs typeface="Times New Roman" panose="02020603050405020304" pitchFamily="18" charset="0"/>
              </a:rPr>
            </a:br>
            <a:endParaRPr lang="en-IN" sz="3600" b="1" dirty="0"/>
          </a:p>
        </p:txBody>
      </p:sp>
      <p:sp>
        <p:nvSpPr>
          <p:cNvPr id="3" name="Content Placeholder 2">
            <a:extLst>
              <a:ext uri="{FF2B5EF4-FFF2-40B4-BE49-F238E27FC236}">
                <a16:creationId xmlns:a16="http://schemas.microsoft.com/office/drawing/2014/main" id="{2B5EC4FA-7C92-3CAC-3AB7-CB6F21F5A8CE}"/>
              </a:ext>
            </a:extLst>
          </p:cNvPr>
          <p:cNvSpPr>
            <a:spLocks noGrp="1"/>
          </p:cNvSpPr>
          <p:nvPr>
            <p:ph sz="half" idx="1"/>
          </p:nvPr>
        </p:nvSpPr>
        <p:spPr>
          <a:xfrm>
            <a:off x="628476" y="1253331"/>
            <a:ext cx="9995482" cy="3307094"/>
          </a:xfrm>
        </p:spPr>
        <p:txBody>
          <a:bodyPr>
            <a:noAutofit/>
          </a:bodyPr>
          <a:lstStyle/>
          <a:p>
            <a:pPr fontAlgn="base">
              <a:spcAft>
                <a:spcPts val="2400"/>
              </a:spcAft>
            </a:pPr>
            <a:r>
              <a:rPr lang="en-IN" sz="1800" b="1" dirty="0">
                <a:effectLst/>
                <a:ea typeface="Times New Roman" panose="02020603050405020304" pitchFamily="18" charset="0"/>
              </a:rPr>
              <a:t>IIT Hyderabad announces Interdisciplinary (ID) PhD program for enthusiastic aspirants exploring the interface of various science and engineering disciplines. The interdisciplinary PhD program is coordinated by the </a:t>
            </a:r>
            <a:r>
              <a:rPr lang="en-IN" sz="1800" b="1" dirty="0" err="1">
                <a:effectLst/>
                <a:ea typeface="Times New Roman" panose="02020603050405020304" pitchFamily="18" charset="0"/>
              </a:rPr>
              <a:t>Center</a:t>
            </a:r>
            <a:r>
              <a:rPr lang="en-IN" sz="1800" b="1" dirty="0">
                <a:effectLst/>
                <a:ea typeface="Times New Roman" panose="02020603050405020304" pitchFamily="18" charset="0"/>
              </a:rPr>
              <a:t> for Interdisciplinary Programs (CIP)</a:t>
            </a:r>
          </a:p>
          <a:p>
            <a:pPr fontAlgn="base">
              <a:spcAft>
                <a:spcPts val="2400"/>
              </a:spcAft>
            </a:pPr>
            <a:r>
              <a:rPr lang="en-IN" sz="1800" b="1" dirty="0">
                <a:effectLst/>
                <a:ea typeface="Times New Roman" panose="02020603050405020304" pitchFamily="18" charset="0"/>
              </a:rPr>
              <a:t>The ID PhD Program involves rigorous course work (12 or 24 credits depending on the background of students) followed by research work in their chosen area leading to a doctoral thesis.</a:t>
            </a:r>
          </a:p>
          <a:p>
            <a:pPr fontAlgn="base">
              <a:spcAft>
                <a:spcPts val="2400"/>
              </a:spcAft>
            </a:pPr>
            <a:r>
              <a:rPr lang="en-IN" sz="1800" b="1" dirty="0">
                <a:effectLst/>
                <a:ea typeface="Times New Roman" panose="02020603050405020304" pitchFamily="18" charset="0"/>
                <a:cs typeface="Times New Roman" panose="02020603050405020304" pitchFamily="18" charset="0"/>
              </a:rPr>
              <a:t>The Institute has formalized "Four" research areas as part of CIP interdisciplinary PhD program. The full list of interdisciplinary research projects can be found below. </a:t>
            </a:r>
            <a:endParaRPr lang="en-IN" sz="1800" b="1" dirty="0">
              <a:effectLst/>
              <a:ea typeface="Calibri" panose="020F0502020204030204" pitchFamily="34" charset="0"/>
              <a:cs typeface="Times New Roman" panose="02020603050405020304" pitchFamily="18" charset="0"/>
            </a:endParaRPr>
          </a:p>
          <a:p>
            <a:pPr marL="0" indent="0">
              <a:buNone/>
            </a:pPr>
            <a:endParaRPr lang="en-IN" sz="1800" b="1" dirty="0">
              <a:effectLst/>
              <a:ea typeface="Times New Roman" panose="02020603050405020304" pitchFamily="18" charset="0"/>
            </a:endParaRPr>
          </a:p>
          <a:p>
            <a:endParaRPr lang="en-IN" sz="1800" b="1" dirty="0"/>
          </a:p>
        </p:txBody>
      </p:sp>
      <p:sp>
        <p:nvSpPr>
          <p:cNvPr id="13" name="TextBox 12">
            <a:extLst>
              <a:ext uri="{FF2B5EF4-FFF2-40B4-BE49-F238E27FC236}">
                <a16:creationId xmlns:a16="http://schemas.microsoft.com/office/drawing/2014/main" id="{7ED0960E-1EE3-F051-DD24-E9CD8B5C2D03}"/>
              </a:ext>
            </a:extLst>
          </p:cNvPr>
          <p:cNvSpPr txBox="1"/>
          <p:nvPr/>
        </p:nvSpPr>
        <p:spPr>
          <a:xfrm>
            <a:off x="7543460" y="5597780"/>
            <a:ext cx="3281113" cy="830997"/>
          </a:xfrm>
          <a:prstGeom prst="rect">
            <a:avLst/>
          </a:prstGeom>
          <a:noFill/>
        </p:spPr>
        <p:txBody>
          <a:bodyPr wrap="square" rtlCol="0">
            <a:spAutoFit/>
          </a:bodyPr>
          <a:lstStyle/>
          <a:p>
            <a:pPr lvl="0" algn="ctr"/>
            <a:r>
              <a:rPr lang="en-IN" sz="1600" b="1" dirty="0">
                <a:solidFill>
                  <a:schemeClr val="bg1">
                    <a:lumMod val="50000"/>
                  </a:schemeClr>
                </a:solidFill>
                <a:effectLst/>
                <a:ea typeface="Times New Roman" panose="02020603050405020304" pitchFamily="18" charset="0"/>
                <a:cs typeface="Times New Roman" panose="02020603050405020304" pitchFamily="18" charset="0"/>
              </a:rPr>
              <a:t>Artificial Intelligence, Communications &amp; Networks </a:t>
            </a:r>
            <a:endParaRPr lang="en-IN" sz="1600" dirty="0">
              <a:solidFill>
                <a:schemeClr val="bg1">
                  <a:lumMod val="50000"/>
                </a:schemeClr>
              </a:solidFill>
              <a:effectLst/>
              <a:ea typeface="Calibri" panose="020F0502020204030204" pitchFamily="34" charset="0"/>
              <a:cs typeface="Times New Roman" panose="02020603050405020304" pitchFamily="18" charset="0"/>
            </a:endParaRPr>
          </a:p>
          <a:p>
            <a:pPr marL="285750" indent="-285750" algn="ctr">
              <a:buFont typeface="Arial" panose="020B0604020202020204" pitchFamily="34" charset="0"/>
              <a:buChar char="•"/>
            </a:pPr>
            <a:endParaRPr lang="en-IN" sz="1600" dirty="0">
              <a:solidFill>
                <a:schemeClr val="bg1">
                  <a:lumMod val="50000"/>
                </a:schemeClr>
              </a:solidFill>
            </a:endParaRPr>
          </a:p>
        </p:txBody>
      </p:sp>
      <p:sp>
        <p:nvSpPr>
          <p:cNvPr id="14" name="TextBox 13">
            <a:extLst>
              <a:ext uri="{FF2B5EF4-FFF2-40B4-BE49-F238E27FC236}">
                <a16:creationId xmlns:a16="http://schemas.microsoft.com/office/drawing/2014/main" id="{4FEF0140-25BF-F387-31DF-2A5C5379D190}"/>
              </a:ext>
            </a:extLst>
          </p:cNvPr>
          <p:cNvSpPr txBox="1"/>
          <p:nvPr/>
        </p:nvSpPr>
        <p:spPr>
          <a:xfrm>
            <a:off x="5533081" y="5608596"/>
            <a:ext cx="2039110" cy="830997"/>
          </a:xfrm>
          <a:prstGeom prst="rect">
            <a:avLst/>
          </a:prstGeom>
          <a:noFill/>
        </p:spPr>
        <p:txBody>
          <a:bodyPr wrap="square" rtlCol="0">
            <a:spAutoFit/>
          </a:bodyPr>
          <a:lstStyle/>
          <a:p>
            <a:pPr algn="ctr"/>
            <a:r>
              <a:rPr lang="en-IN" sz="1600" b="1" dirty="0">
                <a:solidFill>
                  <a:srgbClr val="FFC000"/>
                </a:solidFill>
                <a:effectLst/>
                <a:ea typeface="Times New Roman" panose="02020603050405020304" pitchFamily="18" charset="0"/>
                <a:cs typeface="Times New Roman" panose="02020603050405020304" pitchFamily="18" charset="0"/>
              </a:rPr>
              <a:t>Bioengineering &amp; Healthcare</a:t>
            </a:r>
          </a:p>
          <a:p>
            <a:pPr algn="ctr"/>
            <a:endParaRPr lang="en-IN" sz="1600" dirty="0">
              <a:solidFill>
                <a:srgbClr val="FFC000"/>
              </a:solidFill>
            </a:endParaRPr>
          </a:p>
        </p:txBody>
      </p:sp>
      <p:sp>
        <p:nvSpPr>
          <p:cNvPr id="15" name="TextBox 14">
            <a:extLst>
              <a:ext uri="{FF2B5EF4-FFF2-40B4-BE49-F238E27FC236}">
                <a16:creationId xmlns:a16="http://schemas.microsoft.com/office/drawing/2014/main" id="{3B20E8EC-65E4-8065-FD29-8645097B863D}"/>
              </a:ext>
            </a:extLst>
          </p:cNvPr>
          <p:cNvSpPr txBox="1"/>
          <p:nvPr/>
        </p:nvSpPr>
        <p:spPr>
          <a:xfrm>
            <a:off x="800270" y="5600394"/>
            <a:ext cx="2131796" cy="830997"/>
          </a:xfrm>
          <a:prstGeom prst="rect">
            <a:avLst/>
          </a:prstGeom>
          <a:noFill/>
        </p:spPr>
        <p:txBody>
          <a:bodyPr wrap="square" rtlCol="0">
            <a:spAutoFit/>
          </a:bodyPr>
          <a:lstStyle/>
          <a:p>
            <a:pPr algn="ctr"/>
            <a:r>
              <a:rPr lang="en-IN" sz="1600" b="1" dirty="0">
                <a:solidFill>
                  <a:schemeClr val="accent2"/>
                </a:solidFill>
                <a:effectLst/>
                <a:ea typeface="Times New Roman" panose="02020603050405020304" pitchFamily="18" charset="0"/>
                <a:cs typeface="Times New Roman" panose="02020603050405020304" pitchFamily="18" charset="0"/>
              </a:rPr>
              <a:t>Novel Materials &amp; Techniques</a:t>
            </a:r>
            <a:endParaRPr lang="en-IN" sz="1600" dirty="0">
              <a:solidFill>
                <a:schemeClr val="accent2"/>
              </a:solidFill>
              <a:ea typeface="Times New Roman" panose="02020603050405020304" pitchFamily="18" charset="0"/>
              <a:cs typeface="Times New Roman" panose="02020603050405020304" pitchFamily="18" charset="0"/>
            </a:endParaRPr>
          </a:p>
          <a:p>
            <a:pPr algn="ctr"/>
            <a:endParaRPr lang="en-IN" sz="1600" dirty="0">
              <a:solidFill>
                <a:schemeClr val="accent2"/>
              </a:solidFill>
            </a:endParaRPr>
          </a:p>
        </p:txBody>
      </p:sp>
      <p:sp>
        <p:nvSpPr>
          <p:cNvPr id="17" name="TextBox 16">
            <a:extLst>
              <a:ext uri="{FF2B5EF4-FFF2-40B4-BE49-F238E27FC236}">
                <a16:creationId xmlns:a16="http://schemas.microsoft.com/office/drawing/2014/main" id="{81758EEC-5B81-743F-C3B2-A8E79BA8059A}"/>
              </a:ext>
            </a:extLst>
          </p:cNvPr>
          <p:cNvSpPr txBox="1"/>
          <p:nvPr/>
        </p:nvSpPr>
        <p:spPr>
          <a:xfrm>
            <a:off x="2967736" y="5600394"/>
            <a:ext cx="2205945" cy="830997"/>
          </a:xfrm>
          <a:prstGeom prst="rect">
            <a:avLst/>
          </a:prstGeom>
          <a:noFill/>
        </p:spPr>
        <p:txBody>
          <a:bodyPr wrap="square" rtlCol="0">
            <a:spAutoFit/>
          </a:bodyPr>
          <a:lstStyle/>
          <a:p>
            <a:pPr algn="ctr"/>
            <a:r>
              <a:rPr lang="en-IN" sz="1600" b="1" dirty="0">
                <a:solidFill>
                  <a:srgbClr val="C00000"/>
                </a:solidFill>
                <a:effectLst/>
                <a:ea typeface="Times New Roman" panose="02020603050405020304" pitchFamily="18" charset="0"/>
                <a:cs typeface="Times New Roman" panose="02020603050405020304" pitchFamily="18" charset="0"/>
              </a:rPr>
              <a:t>Energy, Environment &amp; Creative Design</a:t>
            </a:r>
            <a:endParaRPr lang="en-IN" sz="1600" dirty="0">
              <a:solidFill>
                <a:srgbClr val="C00000"/>
              </a:solidFill>
              <a:ea typeface="Times New Roman" panose="02020603050405020304" pitchFamily="18" charset="0"/>
              <a:cs typeface="Times New Roman" panose="02020603050405020304" pitchFamily="18" charset="0"/>
            </a:endParaRPr>
          </a:p>
          <a:p>
            <a:pPr algn="ctr"/>
            <a:endParaRPr lang="en-IN" sz="1600" dirty="0">
              <a:solidFill>
                <a:srgbClr val="C00000"/>
              </a:solidFill>
            </a:endParaRPr>
          </a:p>
        </p:txBody>
      </p:sp>
      <p:sp>
        <p:nvSpPr>
          <p:cNvPr id="18" name="Rectangle 17">
            <a:extLst>
              <a:ext uri="{FF2B5EF4-FFF2-40B4-BE49-F238E27FC236}">
                <a16:creationId xmlns:a16="http://schemas.microsoft.com/office/drawing/2014/main" id="{656AFDAC-26F0-C204-D07A-2BDA1E2B0E05}"/>
              </a:ext>
            </a:extLst>
          </p:cNvPr>
          <p:cNvSpPr/>
          <p:nvPr/>
        </p:nvSpPr>
        <p:spPr>
          <a:xfrm>
            <a:off x="973666" y="5357878"/>
            <a:ext cx="1941971" cy="1946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F2BEB95F-B766-A767-FA8B-E6FAD5134D35}"/>
              </a:ext>
            </a:extLst>
          </p:cNvPr>
          <p:cNvSpPr/>
          <p:nvPr/>
        </p:nvSpPr>
        <p:spPr>
          <a:xfrm>
            <a:off x="2836333" y="5357878"/>
            <a:ext cx="2632302" cy="194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890CB27F-85A6-571D-331C-AEA740B0AAC7}"/>
              </a:ext>
            </a:extLst>
          </p:cNvPr>
          <p:cNvSpPr/>
          <p:nvPr/>
        </p:nvSpPr>
        <p:spPr>
          <a:xfrm>
            <a:off x="5329597" y="5357878"/>
            <a:ext cx="2632302" cy="194642"/>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3B6F2481-0434-65AC-2101-DB830D625653}"/>
              </a:ext>
            </a:extLst>
          </p:cNvPr>
          <p:cNvSpPr/>
          <p:nvPr/>
        </p:nvSpPr>
        <p:spPr>
          <a:xfrm>
            <a:off x="7839794" y="5357878"/>
            <a:ext cx="2632302" cy="1946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6286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CF9592-E165-5DB5-8F76-85CAAD267A01}"/>
              </a:ext>
            </a:extLst>
          </p:cNvPr>
          <p:cNvPicPr>
            <a:picLocks noChangeAspect="1"/>
          </p:cNvPicPr>
          <p:nvPr/>
        </p:nvPicPr>
        <p:blipFill rotWithShape="1">
          <a:blip r:embed="rId2">
            <a:extLst>
              <a:ext uri="{28A0092B-C50C-407E-A947-70E740481C1C}">
                <a14:useLocalDpi xmlns:a14="http://schemas.microsoft.com/office/drawing/2010/main" val="0"/>
              </a:ext>
            </a:extLst>
          </a:blip>
          <a:srcRect l="19041" r="17929" b="33951"/>
          <a:stretch/>
        </p:blipFill>
        <p:spPr>
          <a:xfrm>
            <a:off x="4775199" y="1329266"/>
            <a:ext cx="6112935" cy="4529667"/>
          </a:xfrm>
          <a:prstGeom prst="rect">
            <a:avLst/>
          </a:prstGeom>
        </p:spPr>
      </p:pic>
      <p:sp>
        <p:nvSpPr>
          <p:cNvPr id="2" name="Title 1">
            <a:extLst>
              <a:ext uri="{FF2B5EF4-FFF2-40B4-BE49-F238E27FC236}">
                <a16:creationId xmlns:a16="http://schemas.microsoft.com/office/drawing/2014/main" id="{C07696D3-843F-CD71-4AF9-8F89B28A3F73}"/>
              </a:ext>
            </a:extLst>
          </p:cNvPr>
          <p:cNvSpPr>
            <a:spLocks noGrp="1"/>
          </p:cNvSpPr>
          <p:nvPr>
            <p:ph type="title"/>
          </p:nvPr>
        </p:nvSpPr>
        <p:spPr/>
        <p:txBody>
          <a:bodyPr>
            <a:noAutofit/>
          </a:bodyPr>
          <a:lstStyle/>
          <a:p>
            <a:r>
              <a:rPr lang="en-US" sz="3600" b="1" dirty="0">
                <a:effectLst/>
                <a:ea typeface="Calibri" panose="020F0502020204030204" pitchFamily="34" charset="0"/>
                <a:cs typeface="Times New Roman" panose="02020603050405020304" pitchFamily="18" charset="0"/>
              </a:rPr>
              <a:t>RESEARCH </a:t>
            </a:r>
            <a:br>
              <a:rPr lang="en-US" sz="3600" b="1" dirty="0">
                <a:effectLst/>
                <a:ea typeface="Calibri" panose="020F0502020204030204" pitchFamily="34" charset="0"/>
                <a:cs typeface="Times New Roman" panose="02020603050405020304" pitchFamily="18" charset="0"/>
              </a:rPr>
            </a:br>
            <a:r>
              <a:rPr lang="en-US" sz="3600" b="1" dirty="0">
                <a:effectLst/>
                <a:ea typeface="Calibri" panose="020F0502020204030204" pitchFamily="34" charset="0"/>
                <a:cs typeface="Times New Roman" panose="02020603050405020304" pitchFamily="18" charset="0"/>
              </a:rPr>
              <a:t>THRUST AREAS</a:t>
            </a:r>
            <a:br>
              <a:rPr lang="en-IN" sz="3600" b="1" dirty="0">
                <a:effectLst/>
                <a:ea typeface="Calibri" panose="020F0502020204030204" pitchFamily="34" charset="0"/>
                <a:cs typeface="Times New Roman" panose="02020603050405020304" pitchFamily="18" charset="0"/>
              </a:rPr>
            </a:br>
            <a:endParaRPr lang="en-IN" sz="3600" b="1" dirty="0"/>
          </a:p>
        </p:txBody>
      </p:sp>
      <p:sp>
        <p:nvSpPr>
          <p:cNvPr id="7" name="TextBox 6">
            <a:extLst>
              <a:ext uri="{FF2B5EF4-FFF2-40B4-BE49-F238E27FC236}">
                <a16:creationId xmlns:a16="http://schemas.microsoft.com/office/drawing/2014/main" id="{70CED490-70AE-7A73-3EF9-266AF9BD3BC9}"/>
              </a:ext>
            </a:extLst>
          </p:cNvPr>
          <p:cNvSpPr txBox="1"/>
          <p:nvPr/>
        </p:nvSpPr>
        <p:spPr>
          <a:xfrm>
            <a:off x="601133" y="1446586"/>
            <a:ext cx="4313603"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tx1">
                    <a:lumMod val="65000"/>
                    <a:lumOff val="35000"/>
                  </a:schemeClr>
                </a:solidFill>
              </a:rPr>
              <a:t>5G and Next Generation Communication Technologies</a:t>
            </a:r>
          </a:p>
          <a:p>
            <a:pPr marL="285750" indent="-285750">
              <a:buFont typeface="Arial" panose="020B0604020202020204" pitchFamily="34" charset="0"/>
              <a:buChar char="•"/>
            </a:pPr>
            <a:r>
              <a:rPr lang="en-US" b="1" dirty="0">
                <a:solidFill>
                  <a:schemeClr val="tx1">
                    <a:lumMod val="65000"/>
                    <a:lumOff val="35000"/>
                  </a:schemeClr>
                </a:solidFill>
              </a:rPr>
              <a:t>Additive Manufacturing</a:t>
            </a:r>
          </a:p>
          <a:p>
            <a:pPr marL="285750" indent="-285750">
              <a:buFont typeface="Arial" panose="020B0604020202020204" pitchFamily="34" charset="0"/>
              <a:buChar char="•"/>
            </a:pPr>
            <a:r>
              <a:rPr lang="en-US" b="1" dirty="0">
                <a:solidFill>
                  <a:schemeClr val="tx1">
                    <a:lumMod val="65000"/>
                    <a:lumOff val="35000"/>
                  </a:schemeClr>
                </a:solidFill>
              </a:rPr>
              <a:t>Artificial Intelligence</a:t>
            </a:r>
          </a:p>
          <a:p>
            <a:pPr marL="285750" indent="-285750">
              <a:buFont typeface="Arial" panose="020B0604020202020204" pitchFamily="34" charset="0"/>
              <a:buChar char="•"/>
            </a:pPr>
            <a:r>
              <a:rPr lang="en-US" b="1" dirty="0">
                <a:solidFill>
                  <a:schemeClr val="tx1">
                    <a:lumMod val="65000"/>
                    <a:lumOff val="35000"/>
                  </a:schemeClr>
                </a:solidFill>
              </a:rPr>
              <a:t>Bio-Inspired Processes and Systems</a:t>
            </a:r>
          </a:p>
          <a:p>
            <a:pPr marL="285750" indent="-285750">
              <a:buFont typeface="Arial" panose="020B0604020202020204" pitchFamily="34" charset="0"/>
              <a:buChar char="•"/>
            </a:pPr>
            <a:r>
              <a:rPr lang="en-US" b="1" dirty="0">
                <a:solidFill>
                  <a:schemeClr val="tx1">
                    <a:lumMod val="65000"/>
                    <a:lumOff val="35000"/>
                  </a:schemeClr>
                </a:solidFill>
              </a:rPr>
              <a:t>Catalysis</a:t>
            </a:r>
          </a:p>
          <a:p>
            <a:pPr marL="285750" indent="-285750">
              <a:buFont typeface="Arial" panose="020B0604020202020204" pitchFamily="34" charset="0"/>
              <a:buChar char="•"/>
            </a:pPr>
            <a:r>
              <a:rPr lang="en-US" b="1" dirty="0">
                <a:solidFill>
                  <a:schemeClr val="tx1">
                    <a:lumMod val="65000"/>
                    <a:lumOff val="35000"/>
                  </a:schemeClr>
                </a:solidFill>
              </a:rPr>
              <a:t>Climate Change</a:t>
            </a:r>
          </a:p>
          <a:p>
            <a:pPr marL="285750" indent="-285750">
              <a:buFont typeface="Arial" panose="020B0604020202020204" pitchFamily="34" charset="0"/>
              <a:buChar char="•"/>
            </a:pPr>
            <a:r>
              <a:rPr lang="en-US" b="1" dirty="0">
                <a:solidFill>
                  <a:schemeClr val="tx1">
                    <a:lumMod val="65000"/>
                    <a:lumOff val="35000"/>
                  </a:schemeClr>
                </a:solidFill>
              </a:rPr>
              <a:t>Energy</a:t>
            </a:r>
          </a:p>
          <a:p>
            <a:pPr marL="285750" indent="-285750">
              <a:buFont typeface="Arial" panose="020B0604020202020204" pitchFamily="34" charset="0"/>
              <a:buChar char="•"/>
            </a:pPr>
            <a:r>
              <a:rPr lang="en-US" b="1" dirty="0">
                <a:solidFill>
                  <a:schemeClr val="tx1">
                    <a:lumMod val="65000"/>
                    <a:lumOff val="35000"/>
                  </a:schemeClr>
                </a:solidFill>
              </a:rPr>
              <a:t>Health Care</a:t>
            </a:r>
          </a:p>
          <a:p>
            <a:pPr marL="285750" indent="-285750">
              <a:buFont typeface="Arial" panose="020B0604020202020204" pitchFamily="34" charset="0"/>
              <a:buChar char="•"/>
            </a:pPr>
            <a:r>
              <a:rPr lang="en-US" b="1" dirty="0">
                <a:solidFill>
                  <a:schemeClr val="tx1">
                    <a:lumMod val="65000"/>
                    <a:lumOff val="35000"/>
                  </a:schemeClr>
                </a:solidFill>
              </a:rPr>
              <a:t>Integrated Computational Engineering</a:t>
            </a:r>
          </a:p>
          <a:p>
            <a:pPr marL="285750" indent="-285750">
              <a:buFont typeface="Arial" panose="020B0604020202020204" pitchFamily="34" charset="0"/>
              <a:buChar char="•"/>
            </a:pPr>
            <a:r>
              <a:rPr lang="en-US" b="1" dirty="0">
                <a:solidFill>
                  <a:schemeClr val="tx1">
                    <a:lumMod val="65000"/>
                    <a:lumOff val="35000"/>
                  </a:schemeClr>
                </a:solidFill>
              </a:rPr>
              <a:t>Nano-Technology</a:t>
            </a:r>
          </a:p>
          <a:p>
            <a:pPr marL="285750" indent="-285750">
              <a:buFont typeface="Arial" panose="020B0604020202020204" pitchFamily="34" charset="0"/>
              <a:buChar char="•"/>
            </a:pPr>
            <a:r>
              <a:rPr lang="en-US" b="1" dirty="0">
                <a:solidFill>
                  <a:schemeClr val="tx1">
                    <a:lumMod val="65000"/>
                    <a:lumOff val="35000"/>
                  </a:schemeClr>
                </a:solidFill>
              </a:rPr>
              <a:t>Sensors and Devices</a:t>
            </a:r>
          </a:p>
          <a:p>
            <a:pPr marL="285750" indent="-285750">
              <a:buFont typeface="Arial" panose="020B0604020202020204" pitchFamily="34" charset="0"/>
              <a:buChar char="•"/>
            </a:pPr>
            <a:r>
              <a:rPr lang="en-US" b="1" dirty="0">
                <a:solidFill>
                  <a:schemeClr val="tx1">
                    <a:lumMod val="65000"/>
                    <a:lumOff val="35000"/>
                  </a:schemeClr>
                </a:solidFill>
              </a:rPr>
              <a:t>Waste Management</a:t>
            </a:r>
          </a:p>
          <a:p>
            <a:pPr marL="285750" indent="-285750">
              <a:buFont typeface="Arial" panose="020B0604020202020204" pitchFamily="34" charset="0"/>
              <a:buChar char="•"/>
            </a:pPr>
            <a:r>
              <a:rPr lang="en-US" b="1" dirty="0">
                <a:solidFill>
                  <a:schemeClr val="tx1">
                    <a:lumMod val="65000"/>
                    <a:lumOff val="35000"/>
                  </a:schemeClr>
                </a:solidFill>
              </a:rPr>
              <a:t>Smart Mobility</a:t>
            </a:r>
          </a:p>
          <a:p>
            <a:pPr marL="285750" indent="-285750">
              <a:buFont typeface="Arial" panose="020B0604020202020204" pitchFamily="34" charset="0"/>
              <a:buChar char="•"/>
            </a:pPr>
            <a:r>
              <a:rPr lang="en-IN" b="1" dirty="0">
                <a:solidFill>
                  <a:schemeClr val="tx1">
                    <a:lumMod val="65000"/>
                    <a:lumOff val="35000"/>
                  </a:schemeClr>
                </a:solidFill>
              </a:rPr>
              <a:t>Transportation</a:t>
            </a:r>
          </a:p>
          <a:p>
            <a:pPr marL="285750" indent="-285750">
              <a:buFont typeface="Arial" panose="020B0604020202020204" pitchFamily="34" charset="0"/>
              <a:buChar char="•"/>
            </a:pPr>
            <a:r>
              <a:rPr lang="en-IN" b="1" dirty="0">
                <a:solidFill>
                  <a:schemeClr val="tx1">
                    <a:lumMod val="65000"/>
                    <a:lumOff val="35000"/>
                  </a:schemeClr>
                </a:solidFill>
              </a:rPr>
              <a:t>Rural Development</a:t>
            </a:r>
          </a:p>
          <a:p>
            <a:pPr marL="285750" indent="-285750">
              <a:buFont typeface="Arial" panose="020B0604020202020204" pitchFamily="34" charset="0"/>
              <a:buChar char="•"/>
            </a:pPr>
            <a:r>
              <a:rPr lang="en-IN" b="1" dirty="0">
                <a:solidFill>
                  <a:schemeClr val="tx1">
                    <a:lumMod val="65000"/>
                    <a:lumOff val="35000"/>
                  </a:schemeClr>
                </a:solidFill>
              </a:rPr>
              <a:t>Robotics</a:t>
            </a:r>
          </a:p>
        </p:txBody>
      </p:sp>
      <p:pic>
        <p:nvPicPr>
          <p:cNvPr id="9" name="Picture 8">
            <a:extLst>
              <a:ext uri="{FF2B5EF4-FFF2-40B4-BE49-F238E27FC236}">
                <a16:creationId xmlns:a16="http://schemas.microsoft.com/office/drawing/2014/main" id="{32D967DC-D328-4B56-7D67-FB351025E3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56748" y="2219566"/>
            <a:ext cx="730507" cy="692188"/>
          </a:xfrm>
          <a:prstGeom prst="rect">
            <a:avLst/>
          </a:prstGeom>
        </p:spPr>
      </p:pic>
      <p:pic>
        <p:nvPicPr>
          <p:cNvPr id="11" name="Picture 10">
            <a:extLst>
              <a:ext uri="{FF2B5EF4-FFF2-40B4-BE49-F238E27FC236}">
                <a16:creationId xmlns:a16="http://schemas.microsoft.com/office/drawing/2014/main" id="{24EB3B29-1C70-4FF2-505D-94DF594B0A3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85164" y="3411698"/>
            <a:ext cx="693003" cy="524236"/>
          </a:xfrm>
          <a:prstGeom prst="rect">
            <a:avLst/>
          </a:prstGeom>
        </p:spPr>
      </p:pic>
      <p:pic>
        <p:nvPicPr>
          <p:cNvPr id="13" name="Picture 12">
            <a:extLst>
              <a:ext uri="{FF2B5EF4-FFF2-40B4-BE49-F238E27FC236}">
                <a16:creationId xmlns:a16="http://schemas.microsoft.com/office/drawing/2014/main" id="{E9252424-217E-4D2A-139F-FB7EDE807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18593" y="2171464"/>
            <a:ext cx="788393" cy="788393"/>
          </a:xfrm>
          <a:prstGeom prst="rect">
            <a:avLst/>
          </a:prstGeom>
        </p:spPr>
      </p:pic>
      <p:pic>
        <p:nvPicPr>
          <p:cNvPr id="15" name="Picture 14">
            <a:extLst>
              <a:ext uri="{FF2B5EF4-FFF2-40B4-BE49-F238E27FC236}">
                <a16:creationId xmlns:a16="http://schemas.microsoft.com/office/drawing/2014/main" id="{DACA4965-5D03-F747-965A-9FA836F44B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44919" y="3325226"/>
            <a:ext cx="711829" cy="541306"/>
          </a:xfrm>
          <a:prstGeom prst="rect">
            <a:avLst/>
          </a:prstGeom>
        </p:spPr>
      </p:pic>
      <p:pic>
        <p:nvPicPr>
          <p:cNvPr id="17" name="Picture 16">
            <a:extLst>
              <a:ext uri="{FF2B5EF4-FFF2-40B4-BE49-F238E27FC236}">
                <a16:creationId xmlns:a16="http://schemas.microsoft.com/office/drawing/2014/main" id="{B1F46B8A-23F7-0D56-8B6D-96AD54DF766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92363" y="3322864"/>
            <a:ext cx="670748" cy="701903"/>
          </a:xfrm>
          <a:prstGeom prst="rect">
            <a:avLst/>
          </a:prstGeom>
        </p:spPr>
      </p:pic>
      <p:pic>
        <p:nvPicPr>
          <p:cNvPr id="19" name="Picture 18">
            <a:extLst>
              <a:ext uri="{FF2B5EF4-FFF2-40B4-BE49-F238E27FC236}">
                <a16:creationId xmlns:a16="http://schemas.microsoft.com/office/drawing/2014/main" id="{0E219322-1416-9AF6-4B52-65BE97E1672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39746" y="4512714"/>
            <a:ext cx="643299" cy="541306"/>
          </a:xfrm>
          <a:prstGeom prst="rect">
            <a:avLst/>
          </a:prstGeom>
        </p:spPr>
      </p:pic>
      <p:pic>
        <p:nvPicPr>
          <p:cNvPr id="21" name="Picture 20">
            <a:extLst>
              <a:ext uri="{FF2B5EF4-FFF2-40B4-BE49-F238E27FC236}">
                <a16:creationId xmlns:a16="http://schemas.microsoft.com/office/drawing/2014/main" id="{3EC3B5D9-619A-FCFD-2D35-9925FE9F7FC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617510" y="4458354"/>
            <a:ext cx="585295" cy="599823"/>
          </a:xfrm>
          <a:prstGeom prst="rect">
            <a:avLst/>
          </a:prstGeom>
        </p:spPr>
      </p:pic>
      <p:pic>
        <p:nvPicPr>
          <p:cNvPr id="23" name="Picture 22">
            <a:extLst>
              <a:ext uri="{FF2B5EF4-FFF2-40B4-BE49-F238E27FC236}">
                <a16:creationId xmlns:a16="http://schemas.microsoft.com/office/drawing/2014/main" id="{45380BE0-798A-B644-F8D5-9E7A0093A302}"/>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146875" y="2324852"/>
            <a:ext cx="603692" cy="583754"/>
          </a:xfrm>
          <a:prstGeom prst="rect">
            <a:avLst/>
          </a:prstGeom>
        </p:spPr>
      </p:pic>
      <p:pic>
        <p:nvPicPr>
          <p:cNvPr id="27" name="Picture 26">
            <a:extLst>
              <a:ext uri="{FF2B5EF4-FFF2-40B4-BE49-F238E27FC236}">
                <a16:creationId xmlns:a16="http://schemas.microsoft.com/office/drawing/2014/main" id="{3293FC67-46EC-84EC-E8E7-EB91916931A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91904" y="4435878"/>
            <a:ext cx="585296" cy="598302"/>
          </a:xfrm>
          <a:prstGeom prst="rect">
            <a:avLst/>
          </a:prstGeom>
        </p:spPr>
      </p:pic>
      <p:pic>
        <p:nvPicPr>
          <p:cNvPr id="31" name="Picture 30">
            <a:extLst>
              <a:ext uri="{FF2B5EF4-FFF2-40B4-BE49-F238E27FC236}">
                <a16:creationId xmlns:a16="http://schemas.microsoft.com/office/drawing/2014/main" id="{984381FC-F3E1-B9C4-CA1F-A5CE0CCB33D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460854" y="2319613"/>
            <a:ext cx="530346" cy="583755"/>
          </a:xfrm>
          <a:prstGeom prst="rect">
            <a:avLst/>
          </a:prstGeom>
        </p:spPr>
      </p:pic>
      <p:pic>
        <p:nvPicPr>
          <p:cNvPr id="33" name="Picture 32">
            <a:extLst>
              <a:ext uri="{FF2B5EF4-FFF2-40B4-BE49-F238E27FC236}">
                <a16:creationId xmlns:a16="http://schemas.microsoft.com/office/drawing/2014/main" id="{8913167D-88C7-99F8-1109-65255AE3B82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281057" y="4478211"/>
            <a:ext cx="844298" cy="483109"/>
          </a:xfrm>
          <a:prstGeom prst="rect">
            <a:avLst/>
          </a:prstGeom>
        </p:spPr>
      </p:pic>
    </p:spTree>
    <p:extLst>
      <p:ext uri="{BB962C8B-B14F-4D97-AF65-F5344CB8AC3E}">
        <p14:creationId xmlns:p14="http://schemas.microsoft.com/office/powerpoint/2010/main" val="18598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par>
                                <p:cTn id="41" presetID="3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fltVal val="0"/>
                                          </p:val>
                                        </p:tav>
                                        <p:tav tm="100000">
                                          <p:val>
                                            <p:strVal val="#ppt_w"/>
                                          </p:val>
                                        </p:tav>
                                      </p:tavLst>
                                    </p:anim>
                                    <p:anim calcmode="lin" valueType="num">
                                      <p:cBhvr>
                                        <p:cTn id="44" dur="1000" fill="hold"/>
                                        <p:tgtEl>
                                          <p:spTgt spid="31"/>
                                        </p:tgtEl>
                                        <p:attrNameLst>
                                          <p:attrName>ppt_h</p:attrName>
                                        </p:attrNameLst>
                                      </p:cBhvr>
                                      <p:tavLst>
                                        <p:tav tm="0">
                                          <p:val>
                                            <p:fltVal val="0"/>
                                          </p:val>
                                        </p:tav>
                                        <p:tav tm="100000">
                                          <p:val>
                                            <p:strVal val="#ppt_h"/>
                                          </p:val>
                                        </p:tav>
                                      </p:tavLst>
                                    </p:anim>
                                    <p:anim calcmode="lin" valueType="num">
                                      <p:cBhvr>
                                        <p:cTn id="45" dur="1000" fill="hold"/>
                                        <p:tgtEl>
                                          <p:spTgt spid="31"/>
                                        </p:tgtEl>
                                        <p:attrNameLst>
                                          <p:attrName>style.rotation</p:attrName>
                                        </p:attrNameLst>
                                      </p:cBhvr>
                                      <p:tavLst>
                                        <p:tav tm="0">
                                          <p:val>
                                            <p:fltVal val="90"/>
                                          </p:val>
                                        </p:tav>
                                        <p:tav tm="100000">
                                          <p:val>
                                            <p:fltVal val="0"/>
                                          </p:val>
                                        </p:tav>
                                      </p:tavLst>
                                    </p:anim>
                                    <p:animEffect transition="in" filter="fade">
                                      <p:cBhvr>
                                        <p:cTn id="46" dur="1000"/>
                                        <p:tgtEl>
                                          <p:spTgt spid="31"/>
                                        </p:tgtEl>
                                      </p:cBhvr>
                                    </p:animEffect>
                                  </p:childTnLst>
                                </p:cTn>
                              </p:par>
                              <p:par>
                                <p:cTn id="47" presetID="3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1000" fill="hold"/>
                                        <p:tgtEl>
                                          <p:spTgt spid="33"/>
                                        </p:tgtEl>
                                        <p:attrNameLst>
                                          <p:attrName>ppt_w</p:attrName>
                                        </p:attrNameLst>
                                      </p:cBhvr>
                                      <p:tavLst>
                                        <p:tav tm="0">
                                          <p:val>
                                            <p:fltVal val="0"/>
                                          </p:val>
                                        </p:tav>
                                        <p:tav tm="100000">
                                          <p:val>
                                            <p:strVal val="#ppt_w"/>
                                          </p:val>
                                        </p:tav>
                                      </p:tavLst>
                                    </p:anim>
                                    <p:anim calcmode="lin" valueType="num">
                                      <p:cBhvr>
                                        <p:cTn id="50" dur="1000" fill="hold"/>
                                        <p:tgtEl>
                                          <p:spTgt spid="33"/>
                                        </p:tgtEl>
                                        <p:attrNameLst>
                                          <p:attrName>ppt_h</p:attrName>
                                        </p:attrNameLst>
                                      </p:cBhvr>
                                      <p:tavLst>
                                        <p:tav tm="0">
                                          <p:val>
                                            <p:fltVal val="0"/>
                                          </p:val>
                                        </p:tav>
                                        <p:tav tm="100000">
                                          <p:val>
                                            <p:strVal val="#ppt_h"/>
                                          </p:val>
                                        </p:tav>
                                      </p:tavLst>
                                    </p:anim>
                                    <p:anim calcmode="lin" valueType="num">
                                      <p:cBhvr>
                                        <p:cTn id="51" dur="1000" fill="hold"/>
                                        <p:tgtEl>
                                          <p:spTgt spid="33"/>
                                        </p:tgtEl>
                                        <p:attrNameLst>
                                          <p:attrName>style.rotation</p:attrName>
                                        </p:attrNameLst>
                                      </p:cBhvr>
                                      <p:tavLst>
                                        <p:tav tm="0">
                                          <p:val>
                                            <p:fltVal val="90"/>
                                          </p:val>
                                        </p:tav>
                                        <p:tav tm="100000">
                                          <p:val>
                                            <p:fltVal val="0"/>
                                          </p:val>
                                        </p:tav>
                                      </p:tavLst>
                                    </p:anim>
                                    <p:animEffect transition="in" filter="fade">
                                      <p:cBhvr>
                                        <p:cTn id="52" dur="1000"/>
                                        <p:tgtEl>
                                          <p:spTgt spid="33"/>
                                        </p:tgtEl>
                                      </p:cBhvr>
                                    </p:animEffect>
                                  </p:childTnLst>
                                </p:cTn>
                              </p:par>
                              <p:par>
                                <p:cTn id="53" presetID="3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fltVal val="0"/>
                                          </p:val>
                                        </p:tav>
                                        <p:tav tm="100000">
                                          <p:val>
                                            <p:strVal val="#ppt_w"/>
                                          </p:val>
                                        </p:tav>
                                      </p:tavLst>
                                    </p:anim>
                                    <p:anim calcmode="lin" valueType="num">
                                      <p:cBhvr>
                                        <p:cTn id="56" dur="1000" fill="hold"/>
                                        <p:tgtEl>
                                          <p:spTgt spid="27"/>
                                        </p:tgtEl>
                                        <p:attrNameLst>
                                          <p:attrName>ppt_h</p:attrName>
                                        </p:attrNameLst>
                                      </p:cBhvr>
                                      <p:tavLst>
                                        <p:tav tm="0">
                                          <p:val>
                                            <p:fltVal val="0"/>
                                          </p:val>
                                        </p:tav>
                                        <p:tav tm="100000">
                                          <p:val>
                                            <p:strVal val="#ppt_h"/>
                                          </p:val>
                                        </p:tav>
                                      </p:tavLst>
                                    </p:anim>
                                    <p:anim calcmode="lin" valueType="num">
                                      <p:cBhvr>
                                        <p:cTn id="57" dur="1000" fill="hold"/>
                                        <p:tgtEl>
                                          <p:spTgt spid="27"/>
                                        </p:tgtEl>
                                        <p:attrNameLst>
                                          <p:attrName>style.rotation</p:attrName>
                                        </p:attrNameLst>
                                      </p:cBhvr>
                                      <p:tavLst>
                                        <p:tav tm="0">
                                          <p:val>
                                            <p:fltVal val="90"/>
                                          </p:val>
                                        </p:tav>
                                        <p:tav tm="100000">
                                          <p:val>
                                            <p:fltVal val="0"/>
                                          </p:val>
                                        </p:tav>
                                      </p:tavLst>
                                    </p:anim>
                                    <p:animEffect transition="in" filter="fade">
                                      <p:cBhvr>
                                        <p:cTn id="58" dur="1000"/>
                                        <p:tgtEl>
                                          <p:spTgt spid="27"/>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ppt_w</p:attrName>
                                        </p:attrNameLst>
                                      </p:cBhvr>
                                      <p:tavLst>
                                        <p:tav tm="0">
                                          <p:val>
                                            <p:fltVal val="0"/>
                                          </p:val>
                                        </p:tav>
                                        <p:tav tm="100000">
                                          <p:val>
                                            <p:strVal val="#ppt_w"/>
                                          </p:val>
                                        </p:tav>
                                      </p:tavLst>
                                    </p:anim>
                                    <p:anim calcmode="lin" valueType="num">
                                      <p:cBhvr>
                                        <p:cTn id="68" dur="1000" fill="hold"/>
                                        <p:tgtEl>
                                          <p:spTgt spid="21"/>
                                        </p:tgtEl>
                                        <p:attrNameLst>
                                          <p:attrName>ppt_h</p:attrName>
                                        </p:attrNameLst>
                                      </p:cBhvr>
                                      <p:tavLst>
                                        <p:tav tm="0">
                                          <p:val>
                                            <p:fltVal val="0"/>
                                          </p:val>
                                        </p:tav>
                                        <p:tav tm="100000">
                                          <p:val>
                                            <p:strVal val="#ppt_h"/>
                                          </p:val>
                                        </p:tav>
                                      </p:tavLst>
                                    </p:anim>
                                    <p:anim calcmode="lin" valueType="num">
                                      <p:cBhvr>
                                        <p:cTn id="69" dur="1000" fill="hold"/>
                                        <p:tgtEl>
                                          <p:spTgt spid="21"/>
                                        </p:tgtEl>
                                        <p:attrNameLst>
                                          <p:attrName>style.rotation</p:attrName>
                                        </p:attrNameLst>
                                      </p:cBhvr>
                                      <p:tavLst>
                                        <p:tav tm="0">
                                          <p:val>
                                            <p:fltVal val="90"/>
                                          </p:val>
                                        </p:tav>
                                        <p:tav tm="100000">
                                          <p:val>
                                            <p:fltVal val="0"/>
                                          </p:val>
                                        </p:tav>
                                      </p:tavLst>
                                    </p:anim>
                                    <p:animEffect transition="in" filter="fade">
                                      <p:cBhvr>
                                        <p:cTn id="7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2279</Words>
  <Application>Microsoft Macintosh PowerPoint</Application>
  <PresentationFormat>Widescreen</PresentationFormat>
  <Paragraphs>283</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Frutiger</vt:lpstr>
      <vt:lpstr>Symbol</vt:lpstr>
      <vt:lpstr>Wingdings</vt:lpstr>
      <vt:lpstr>Office Theme</vt:lpstr>
      <vt:lpstr>PowerPoint Presentation</vt:lpstr>
      <vt:lpstr>PowerPoint Presentation</vt:lpstr>
      <vt:lpstr>PowerPoint Presentation</vt:lpstr>
      <vt:lpstr>A GLANCE AT IIT HYDERABAD </vt:lpstr>
      <vt:lpstr>DEPARTMENTS</vt:lpstr>
      <vt:lpstr>ACADEMIC PROGRAMS </vt:lpstr>
      <vt:lpstr>RESEARCH PROGRAMS </vt:lpstr>
      <vt:lpstr>INTERDISCIPLINARY (ID) PhD PROGRAM </vt:lpstr>
      <vt:lpstr>RESEARCH  THRUST AREAS </vt:lpstr>
      <vt:lpstr>Life on IITH Campus </vt:lpstr>
      <vt:lpstr>INNOVATION AT IITH  </vt:lpstr>
      <vt:lpstr>PowerPoint Presentation</vt:lpstr>
      <vt:lpstr>PowerPoint Presentation</vt:lpstr>
      <vt:lpstr>CENTERS OF EXCELLENCE (COE) </vt:lpstr>
      <vt:lpstr>PowerPoint Presentation</vt:lpstr>
      <vt:lpstr>PowerPoint Presentation</vt:lpstr>
      <vt:lpstr>Alumni &amp; Corporate Relations ( ACR)</vt:lpstr>
      <vt:lpstr>INTERNATIONAL RELATIONS</vt:lpstr>
      <vt:lpstr>PowerPoint Presentation</vt:lpstr>
      <vt:lpstr>Japan-IITH…. JICA &amp; Japan Desk</vt:lpstr>
      <vt:lpstr>CONTACTS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Madhumita Dinesh</dc:creator>
  <cp:lastModifiedBy>IAR IIT</cp:lastModifiedBy>
  <cp:revision>157</cp:revision>
  <dcterms:created xsi:type="dcterms:W3CDTF">2022-08-18T12:35:32Z</dcterms:created>
  <dcterms:modified xsi:type="dcterms:W3CDTF">2022-10-04T06:17:07Z</dcterms:modified>
</cp:coreProperties>
</file>